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jpeg" ContentType="image/jpeg"/>
  <Default Extension="jpg" ContentType="image/jpeg"/>
  <Default Extension="emf" ContentType="image/x-emf"/>
  <Default Extension="mp3" ContentType="audio/unknown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8"/>
  </p:notesMasterIdLst>
  <p:sldIdLst>
    <p:sldId id="423" r:id="rId2"/>
    <p:sldId id="424" r:id="rId3"/>
    <p:sldId id="469" r:id="rId4"/>
    <p:sldId id="471" r:id="rId5"/>
    <p:sldId id="419" r:id="rId6"/>
    <p:sldId id="473" r:id="rId7"/>
    <p:sldId id="474" r:id="rId8"/>
    <p:sldId id="488" r:id="rId9"/>
    <p:sldId id="426" r:id="rId10"/>
    <p:sldId id="543" r:id="rId11"/>
    <p:sldId id="603" r:id="rId12"/>
    <p:sldId id="621" r:id="rId13"/>
    <p:sldId id="622" r:id="rId14"/>
    <p:sldId id="635" r:id="rId15"/>
    <p:sldId id="624" r:id="rId16"/>
    <p:sldId id="638" r:id="rId17"/>
    <p:sldId id="606" r:id="rId18"/>
    <p:sldId id="607" r:id="rId19"/>
    <p:sldId id="608" r:id="rId20"/>
    <p:sldId id="609" r:id="rId21"/>
    <p:sldId id="610" r:id="rId22"/>
    <p:sldId id="611" r:id="rId23"/>
    <p:sldId id="612" r:id="rId24"/>
    <p:sldId id="613" r:id="rId25"/>
    <p:sldId id="614" r:id="rId26"/>
    <p:sldId id="618" r:id="rId27"/>
    <p:sldId id="663" r:id="rId28"/>
    <p:sldId id="639" r:id="rId29"/>
    <p:sldId id="654" r:id="rId30"/>
    <p:sldId id="556" r:id="rId31"/>
    <p:sldId id="631" r:id="rId32"/>
    <p:sldId id="557" r:id="rId33"/>
    <p:sldId id="642" r:id="rId34"/>
    <p:sldId id="558" r:id="rId35"/>
    <p:sldId id="643" r:id="rId36"/>
    <p:sldId id="559" r:id="rId37"/>
    <p:sldId id="562" r:id="rId38"/>
    <p:sldId id="658" r:id="rId39"/>
    <p:sldId id="660" r:id="rId40"/>
    <p:sldId id="661" r:id="rId41"/>
    <p:sldId id="656" r:id="rId42"/>
    <p:sldId id="657" r:id="rId43"/>
    <p:sldId id="651" r:id="rId44"/>
    <p:sldId id="652" r:id="rId45"/>
    <p:sldId id="653" r:id="rId46"/>
    <p:sldId id="662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76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00DE1-664A-2542-8A2E-3979336E4BF1}" type="datetimeFigureOut">
              <a:rPr lang="en-US" smtClean="0"/>
              <a:t>19/09/16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2DD76-9ACB-EB48-B5DB-F0AB443CE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29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48" y="1371600"/>
            <a:ext cx="8147304" cy="1344168"/>
          </a:xfrm>
        </p:spPr>
        <p:txBody>
          <a:bodyPr vert="horz" lIns="91440" tIns="45720" rIns="91440" bIns="45720" rtlCol="0" anchor="b" anchorCtr="0"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algn="ctr" defTabSz="914400" rtl="0" eaLnBrk="1" latinLnBrk="0" hangingPunct="1">
              <a:lnSpc>
                <a:spcPts val="64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48" y="2715767"/>
            <a:ext cx="8147304" cy="667512"/>
          </a:xfr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2200" b="0" kern="120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901E7BAB-12B8-7040-9B12-6340AC037BEB}" type="datetimeFigureOut">
              <a:rPr lang="en-US" smtClean="0"/>
              <a:t>19/09/16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863643C3-6386-3E41-AB7B-86615E6AABA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4DM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14" y="6286524"/>
            <a:ext cx="3080461" cy="473917"/>
          </a:xfrm>
          <a:prstGeom prst="rect">
            <a:avLst/>
          </a:prstGeom>
        </p:spPr>
      </p:pic>
      <p:pic>
        <p:nvPicPr>
          <p:cNvPr id="8" name="Picture 7" descr="qm_blu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3" y="6009990"/>
            <a:ext cx="3176797" cy="80817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59"/>
            <a:ext cx="3840480" cy="1994647"/>
          </a:xfrm>
        </p:spPr>
        <p:txBody>
          <a:bodyPr anchor="b"/>
          <a:lstStyle>
            <a:lvl1pPr algn="ctr">
              <a:defRPr sz="4400" b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E7BAB-12B8-7040-9B12-6340AC037BEB}" type="datetimeFigureOut">
              <a:rPr lang="en-US" smtClean="0"/>
              <a:t>19/09/16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43C3-6386-3E41-AB7B-86615E6AABA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805045" y="430306"/>
            <a:ext cx="3840480" cy="5432612"/>
          </a:xfrm>
          <a:solidFill>
            <a:schemeClr val="bg1">
              <a:lumMod val="8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76200" dist="12700" dir="5400000" sx="100500" sy="100500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extrusionH="50800">
            <a:extrusionClr>
              <a:schemeClr val="tx1"/>
            </a:extrusionClr>
            <a:contourClr>
              <a:schemeClr val="tx1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spcBef>
                <a:spcPts val="2000"/>
              </a:spcBef>
              <a:buClr>
                <a:schemeClr val="accent2">
                  <a:lumMod val="50000"/>
                  <a:lumOff val="50000"/>
                </a:schemeClr>
              </a:buClr>
              <a:buSzPct val="75000"/>
              <a:buFont typeface="Wingdings 2" pitchFamily="18" charset="2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7pPr marL="2743200" indent="-457200">
              <a:defRPr/>
            </a:lvl7pPr>
            <a:lvl8pPr marL="2743200" indent="-457200">
              <a:defRPr/>
            </a:lvl8pPr>
            <a:lvl9pPr marL="2743200" indent="-457200">
              <a:defRPr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E7BAB-12B8-7040-9B12-6340AC037BEB}" type="datetimeFigureOut">
              <a:rPr lang="en-US" smtClean="0"/>
              <a:t>19/09/16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43C3-6386-3E41-AB7B-86615E6AAB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1412" y="417513"/>
            <a:ext cx="1600200" cy="570865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1174" y="417513"/>
            <a:ext cx="6499225" cy="570865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E7BAB-12B8-7040-9B12-6340AC037BEB}" type="datetimeFigureOut">
              <a:rPr lang="en-US" smtClean="0"/>
              <a:t>19/09/16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43C3-6386-3E41-AB7B-86615E6AAB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901E7BAB-12B8-7040-9B12-6340AC037BEB}" type="datetimeFigureOut">
              <a:rPr lang="en-US" smtClean="0"/>
              <a:t>19/09/16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863643C3-6386-3E41-AB7B-86615E6AABAE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E7BAB-12B8-7040-9B12-6340AC037BEB}" type="datetimeFigureOut">
              <a:rPr lang="en-US" smtClean="0"/>
              <a:t>19/09/16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43C3-6386-3E41-AB7B-86615E6AABA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4DM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14" y="6286524"/>
            <a:ext cx="3080461" cy="473917"/>
          </a:xfrm>
          <a:prstGeom prst="rect">
            <a:avLst/>
          </a:prstGeom>
        </p:spPr>
      </p:pic>
      <p:pic>
        <p:nvPicPr>
          <p:cNvPr id="8" name="Picture 7" descr="qm_blu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3" y="6009990"/>
            <a:ext cx="3176797" cy="8081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475" y="4343398"/>
            <a:ext cx="8147049" cy="1346013"/>
          </a:xfrm>
        </p:spPr>
        <p:txBody>
          <a:bodyPr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>
              <a:lnSpc>
                <a:spcPts val="6400"/>
              </a:lnSpc>
              <a:defRPr sz="60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475" y="5688105"/>
            <a:ext cx="8147050" cy="663387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>
              <a:spcBef>
                <a:spcPts val="0"/>
              </a:spcBef>
              <a:buNone/>
              <a:defRPr b="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901E7BAB-12B8-7040-9B12-6340AC037BEB}" type="datetimeFigureOut">
              <a:rPr lang="en-US" smtClean="0"/>
              <a:t>19/09/16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863643C3-6386-3E41-AB7B-86615E6AABA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981200" y="685800"/>
            <a:ext cx="5181600" cy="3352800"/>
          </a:xfrm>
          <a:solidFill>
            <a:schemeClr val="tx1">
              <a:lumMod val="75000"/>
            </a:schemeClr>
          </a:solidFill>
          <a:ln w="127000" cap="sq">
            <a:solidFill>
              <a:schemeClr val="tx1"/>
            </a:solidFill>
            <a:miter lim="800000"/>
          </a:ln>
          <a:effectLst>
            <a:outerShdw blurRad="63500" sx="101000" sy="101000" algn="ctr" rotWithShape="0">
              <a:schemeClr val="bg2">
                <a:lumMod val="20000"/>
                <a:lumOff val="8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9000000"/>
            </a:lightRig>
          </a:scene3d>
          <a:sp3d prstMaterial="matte">
            <a:bevelT w="12700" prst="relaxedInset"/>
            <a:bevelB w="38100" h="127000" prst="relaxedInset"/>
            <a:extrusionClr>
              <a:schemeClr val="tx1"/>
            </a:extrusionClr>
            <a:contourClr>
              <a:schemeClr val="tx1"/>
            </a:contourClr>
          </a:sp3d>
        </p:spPr>
        <p:txBody>
          <a:bodyPr/>
          <a:lstStyle>
            <a:lvl1pPr>
              <a:buNone/>
              <a:defRPr/>
            </a:lvl1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1774826"/>
            <a:ext cx="8147050" cy="1873250"/>
          </a:xfrm>
        </p:spPr>
        <p:txBody>
          <a:bodyPr anchor="b" anchorCtr="0"/>
          <a:lstStyle>
            <a:lvl1pPr algn="ctr">
              <a:defRPr sz="6000" b="0" cap="none" baseline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3654519"/>
            <a:ext cx="8147050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E7BAB-12B8-7040-9B12-6340AC037BEB}" type="datetimeFigureOut">
              <a:rPr lang="en-US" smtClean="0"/>
              <a:t>19/09/16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43C3-6386-3E41-AB7B-86615E6AAB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29"/>
            <a:ext cx="8147051" cy="145228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475" y="1762125"/>
            <a:ext cx="3840480" cy="43640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5046" y="1762125"/>
            <a:ext cx="3840480" cy="43640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290763" indent="-461963"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E7BAB-12B8-7040-9B12-6340AC037BEB}" type="datetimeFigureOut">
              <a:rPr lang="en-US" smtClean="0"/>
              <a:t>19/09/16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43C3-6386-3E41-AB7B-86615E6AAB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29"/>
            <a:ext cx="8147051" cy="1452283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550894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75" y="2541494"/>
            <a:ext cx="3840480" cy="35846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5046" y="1550894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5046" y="2541494"/>
            <a:ext cx="3840480" cy="35846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E7BAB-12B8-7040-9B12-6340AC037BEB}" type="datetimeFigureOut">
              <a:rPr lang="en-US" smtClean="0"/>
              <a:t>19/09/16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43C3-6386-3E41-AB7B-86615E6AABA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2920" y="2353235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05045" y="2353235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E7BAB-12B8-7040-9B12-6340AC037BEB}" type="datetimeFigureOut">
              <a:rPr lang="en-US" smtClean="0"/>
              <a:t>19/09/16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43C3-6386-3E41-AB7B-86615E6AAB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E7BAB-12B8-7040-9B12-6340AC037BEB}" type="datetimeFigureOut">
              <a:rPr lang="en-US" smtClean="0"/>
              <a:t>19/09/16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43C3-6386-3E41-AB7B-86615E6AAB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59"/>
            <a:ext cx="3840480" cy="1994647"/>
          </a:xfrm>
        </p:spPr>
        <p:txBody>
          <a:bodyPr anchor="b"/>
          <a:lstStyle>
            <a:lvl1pPr algn="ctr">
              <a:defRPr sz="4400" b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532" y="403412"/>
            <a:ext cx="3840480" cy="57227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E7BAB-12B8-7040-9B12-6340AC037BEB}" type="datetimeFigureOut">
              <a:rPr lang="en-US" smtClean="0"/>
              <a:t>19/09/16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43C3-6386-3E41-AB7B-86615E6AABA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5" y="94129"/>
            <a:ext cx="8147051" cy="145228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761565"/>
            <a:ext cx="8147051" cy="436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25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01E7BAB-12B8-7040-9B12-6340AC037BEB}" type="datetimeFigureOut">
              <a:rPr lang="en-US" smtClean="0"/>
              <a:t>19/09/16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765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63643C3-6386-3E41-AB7B-86615E6AABA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606.03556" TargetMode="External"/><Relationship Id="rId4" Type="http://schemas.openxmlformats.org/officeDocument/2006/relationships/image" Target="../media/image1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heverge.com/2016/7/12/12158238/first-click-deep-learning-algorithmic-black-box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mediacollective.org/reading-lists/critical-algorithm-studies/%231.1" TargetMode="External"/><Relationship Id="rId4" Type="http://schemas.openxmlformats.org/officeDocument/2006/relationships/hyperlink" Target="http://algorithmwatch.org/das-adm-manifest-the-adm-manifesto/%23English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heguardian.com/technology/2016/aug/03/algorithm-racist-human-employers-work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kedin.com/pulse/great-question-21st-century-whose-black-box-do-you-trust-tim-o-reilly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kiri.com/mlimpact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xkcd.com/1720/" TargetMode="Externa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5" Type="http://schemas.microsoft.com/office/2007/relationships/hdphoto" Target="../media/hdphoto3.wdp"/><Relationship Id="rId6" Type="http://schemas.openxmlformats.org/officeDocument/2006/relationships/image" Target="../media/image19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4" Type="http://schemas.openxmlformats.org/officeDocument/2006/relationships/audio" Target="../media/media2.mp3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7" Type="http://schemas.microsoft.com/office/2007/relationships/hdphoto" Target="../media/hdphoto3.wdp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microsoft.com/office/2007/relationships/hdphoto" Target="../media/hdphoto4.wdp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34.xml.rels><?xml version="1.0" encoding="UTF-8" standalone="yes"?>
<Relationships xmlns="http://schemas.openxmlformats.org/package/2006/relationships"><Relationship Id="rId9" Type="http://schemas.microsoft.com/office/2007/relationships/media" Target="../media/media7.wav"/><Relationship Id="rId20" Type="http://schemas.openxmlformats.org/officeDocument/2006/relationships/image" Target="../media/image21.emf"/><Relationship Id="rId21" Type="http://schemas.openxmlformats.org/officeDocument/2006/relationships/image" Target="../media/image19.png"/><Relationship Id="rId10" Type="http://schemas.openxmlformats.org/officeDocument/2006/relationships/audio" Target="../media/media7.wav"/><Relationship Id="rId11" Type="http://schemas.microsoft.com/office/2007/relationships/media" Target="../media/media8.wav"/><Relationship Id="rId12" Type="http://schemas.openxmlformats.org/officeDocument/2006/relationships/audio" Target="../media/media8.wav"/><Relationship Id="rId13" Type="http://schemas.microsoft.com/office/2007/relationships/media" Target="../media/media9.wav"/><Relationship Id="rId14" Type="http://schemas.openxmlformats.org/officeDocument/2006/relationships/audio" Target="../media/media9.wav"/><Relationship Id="rId15" Type="http://schemas.microsoft.com/office/2007/relationships/media" Target="../media/media10.wav"/><Relationship Id="rId16" Type="http://schemas.openxmlformats.org/officeDocument/2006/relationships/audio" Target="../media/media10.wav"/><Relationship Id="rId17" Type="http://schemas.microsoft.com/office/2007/relationships/media" Target="../media/media11.wav"/><Relationship Id="rId18" Type="http://schemas.openxmlformats.org/officeDocument/2006/relationships/audio" Target="../media/media11.wav"/><Relationship Id="rId19" Type="http://schemas.openxmlformats.org/officeDocument/2006/relationships/slideLayout" Target="../slideLayouts/slideLayout2.xml"/><Relationship Id="rId1" Type="http://schemas.microsoft.com/office/2007/relationships/media" Target="../media/media3.wav"/><Relationship Id="rId2" Type="http://schemas.openxmlformats.org/officeDocument/2006/relationships/audio" Target="../media/media3.wav"/><Relationship Id="rId3" Type="http://schemas.microsoft.com/office/2007/relationships/media" Target="../media/media4.wav"/><Relationship Id="rId4" Type="http://schemas.openxmlformats.org/officeDocument/2006/relationships/audio" Target="../media/media4.wav"/><Relationship Id="rId5" Type="http://schemas.microsoft.com/office/2007/relationships/media" Target="../media/media5.wav"/><Relationship Id="rId6" Type="http://schemas.openxmlformats.org/officeDocument/2006/relationships/audio" Target="../media/media5.wav"/><Relationship Id="rId7" Type="http://schemas.microsoft.com/office/2007/relationships/media" Target="../media/media6.wav"/><Relationship Id="rId8" Type="http://schemas.openxmlformats.org/officeDocument/2006/relationships/audio" Target="../media/media6.wav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8.png"/><Relationship Id="rId5" Type="http://schemas.microsoft.com/office/2007/relationships/hdphoto" Target="../media/hdphoto3.wdp"/><Relationship Id="rId6" Type="http://schemas.openxmlformats.org/officeDocument/2006/relationships/image" Target="../media/image23.png"/><Relationship Id="rId7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media" Target="../media/media13.wav"/><Relationship Id="rId4" Type="http://schemas.openxmlformats.org/officeDocument/2006/relationships/audio" Target="../media/media13.wa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19.png"/><Relationship Id="rId1" Type="http://schemas.microsoft.com/office/2007/relationships/media" Target="../media/media12.wav"/><Relationship Id="rId2" Type="http://schemas.openxmlformats.org/officeDocument/2006/relationships/audio" Target="../media/media12.wav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media" Target="../media/media13.wav"/><Relationship Id="rId4" Type="http://schemas.openxmlformats.org/officeDocument/2006/relationships/audio" Target="../media/media13.wa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19.png"/><Relationship Id="rId1" Type="http://schemas.microsoft.com/office/2007/relationships/media" Target="../media/media12.wav"/><Relationship Id="rId2" Type="http://schemas.openxmlformats.org/officeDocument/2006/relationships/audio" Target="../media/media12.wav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chinelearning.eecs.qmul.ac.uk/" TargetMode="External"/><Relationship Id="rId3" Type="http://schemas.openxmlformats.org/officeDocument/2006/relationships/hyperlink" Target="http://machine-listening.eecs.qmul.ac.uk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microsoft.com/office/2007/relationships/hdphoto" Target="../media/hdphoto7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ecs.qmul.ac.uk/~sturm/software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HORSE 2016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i="1" dirty="0">
                <a:solidFill>
                  <a:srgbClr val="000000"/>
                </a:solidFill>
              </a:rPr>
              <a:t>On “Horses” and “Potemkin Villages”</a:t>
            </a:r>
            <a:br>
              <a:rPr lang="en-US" b="1" i="1" dirty="0">
                <a:solidFill>
                  <a:srgbClr val="000000"/>
                </a:solidFill>
              </a:rPr>
            </a:br>
            <a:r>
              <a:rPr lang="en-US" b="1" i="1" dirty="0">
                <a:solidFill>
                  <a:srgbClr val="000000"/>
                </a:solidFill>
              </a:rPr>
              <a:t>in Applied Machine Learning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5" name="Picture 4" descr="horse20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784"/>
            <a:ext cx="9144000" cy="629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93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“horse”?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b="1" dirty="0" smtClean="0"/>
              <a:t>“a ‘horse’ </a:t>
            </a:r>
            <a:r>
              <a:rPr lang="en-US" sz="3000" b="1" dirty="0"/>
              <a:t>is just a system that is </a:t>
            </a:r>
            <a:r>
              <a:rPr lang="en-US" sz="3000" b="1" dirty="0" smtClean="0"/>
              <a:t/>
            </a:r>
            <a:br>
              <a:rPr lang="en-US" sz="3000" b="1" dirty="0" smtClean="0"/>
            </a:br>
            <a:r>
              <a:rPr lang="en-US" sz="3000" b="1" dirty="0" smtClean="0"/>
              <a:t>not </a:t>
            </a:r>
            <a:r>
              <a:rPr lang="en-US" sz="3000" b="1" dirty="0"/>
              <a:t>actually addressing the problem </a:t>
            </a:r>
            <a:r>
              <a:rPr lang="en-US" sz="3000" b="1" dirty="0" smtClean="0"/>
              <a:t/>
            </a:r>
            <a:br>
              <a:rPr lang="en-US" sz="3000" b="1" dirty="0" smtClean="0"/>
            </a:br>
            <a:r>
              <a:rPr lang="en-US" sz="3000" b="1" dirty="0" smtClean="0"/>
              <a:t>it </a:t>
            </a:r>
            <a:r>
              <a:rPr lang="en-US" sz="3000" b="1" dirty="0"/>
              <a:t>appears to be solving.</a:t>
            </a:r>
            <a:r>
              <a:rPr lang="en-US" sz="3000" b="1" dirty="0" smtClean="0"/>
              <a:t>”</a:t>
            </a:r>
            <a:endParaRPr lang="en-US" sz="3000" b="1" dirty="0"/>
          </a:p>
          <a:p>
            <a:pPr marL="0" indent="0" algn="ctr">
              <a:buNone/>
            </a:pPr>
            <a:r>
              <a:rPr lang="en-US" sz="1800" dirty="0" smtClean="0"/>
              <a:t>Sturm</a:t>
            </a:r>
            <a:r>
              <a:rPr lang="en-US" sz="1800" dirty="0"/>
              <a:t>, “A simple method to determine if a music information retrieval system is a </a:t>
            </a:r>
            <a:r>
              <a:rPr lang="en-US" sz="1800" dirty="0" smtClean="0"/>
              <a:t>‘horse’,</a:t>
            </a:r>
            <a:r>
              <a:rPr lang="en-US" sz="1800" dirty="0"/>
              <a:t>” </a:t>
            </a:r>
            <a:r>
              <a:rPr lang="en-US" sz="1800" i="1" dirty="0"/>
              <a:t>IEEE </a:t>
            </a:r>
            <a:r>
              <a:rPr lang="en-US" sz="1800" i="1" dirty="0" smtClean="0"/>
              <a:t>Transactions Multimedia </a:t>
            </a:r>
            <a:r>
              <a:rPr lang="en-US" sz="1800" dirty="0" smtClean="0"/>
              <a:t>16(6): 1636</a:t>
            </a:r>
            <a:r>
              <a:rPr lang="en-US" sz="1800" dirty="0"/>
              <a:t>–1644, 2014</a:t>
            </a:r>
            <a:r>
              <a:rPr lang="en-US" sz="1800" dirty="0" smtClean="0"/>
              <a:t>.</a:t>
            </a:r>
          </a:p>
          <a:p>
            <a:pPr marL="0" indent="0" algn="ctr">
              <a:buNone/>
            </a:pPr>
            <a:endParaRPr lang="en-US" sz="1000" b="1" dirty="0" smtClean="0"/>
          </a:p>
          <a:p>
            <a:pPr marL="0" indent="0" algn="ctr">
              <a:buNone/>
            </a:pPr>
            <a:r>
              <a:rPr lang="en-US" sz="2400" b="1" i="1" dirty="0" smtClean="0"/>
              <a:t>Is a system giving the right answers for the right reasons?</a:t>
            </a:r>
            <a:endParaRPr lang="en-US" sz="2400" b="1" i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8475" y="4539129"/>
            <a:ext cx="8147051" cy="106157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94129"/>
            <a:ext cx="8864599" cy="1452283"/>
          </a:xfrm>
        </p:spPr>
        <p:txBody>
          <a:bodyPr/>
          <a:lstStyle/>
          <a:p>
            <a:r>
              <a:rPr lang="en-US" dirty="0" smtClean="0"/>
              <a:t>Why is this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machine learning and artificial intelligence within many domains requires transparency and responsibility!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ealth care</a:t>
            </a:r>
          </a:p>
          <a:p>
            <a:pPr lvl="1"/>
            <a:r>
              <a:rPr lang="en-US" dirty="0" smtClean="0"/>
              <a:t>finance</a:t>
            </a:r>
          </a:p>
          <a:p>
            <a:pPr lvl="1"/>
            <a:r>
              <a:rPr lang="en-US" dirty="0" smtClean="0"/>
              <a:t>surveillance </a:t>
            </a:r>
          </a:p>
          <a:p>
            <a:pPr lvl="1"/>
            <a:r>
              <a:rPr lang="en-US" dirty="0" smtClean="0"/>
              <a:t>autonomous vehicles </a:t>
            </a:r>
          </a:p>
          <a:p>
            <a:pPr lvl="1"/>
            <a:r>
              <a:rPr lang="en-US" dirty="0" smtClean="0"/>
              <a:t>government</a:t>
            </a:r>
          </a:p>
          <a:p>
            <a:r>
              <a:rPr lang="en-US" dirty="0" smtClean="0"/>
              <a:t>“Why exactly was my loan application rejected?”</a:t>
            </a:r>
          </a:p>
          <a:p>
            <a:r>
              <a:rPr lang="en-US" dirty="0" smtClean="0"/>
              <a:t>“What could I have done differently so that my application would not have been rejected?”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97053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 smtClean="0"/>
              <a:t>J. Vincent, “First </a:t>
            </a:r>
            <a:r>
              <a:rPr lang="en-US" dirty="0"/>
              <a:t>Click: </a:t>
            </a:r>
            <a:r>
              <a:rPr lang="en-US" b="1" dirty="0"/>
              <a:t>Deep learning is creating computer systems we don't fully </a:t>
            </a:r>
            <a:r>
              <a:rPr lang="en-US" b="1" dirty="0" smtClean="0"/>
              <a:t>understand</a:t>
            </a:r>
            <a:r>
              <a:rPr lang="en-US" dirty="0" smtClean="0"/>
              <a:t>”, </a:t>
            </a:r>
            <a:r>
              <a:rPr lang="en-US" i="1" dirty="0" smtClean="0"/>
              <a:t>The Verge </a:t>
            </a:r>
            <a:r>
              <a:rPr lang="en-US" dirty="0" smtClean="0"/>
              <a:t>(July 12, 2016)</a:t>
            </a:r>
            <a:br>
              <a:rPr lang="en-US" dirty="0" smtClean="0"/>
            </a:br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://www.theverge.com/2016/7/12/12158238/first-click-deep-learning-algorithmic-black-boxes</a:t>
            </a:r>
            <a:endParaRPr lang="en-US" sz="1400" dirty="0"/>
          </a:p>
          <a:p>
            <a:r>
              <a:rPr lang="en-US" sz="2000" dirty="0"/>
              <a:t>A. Das et al., “Human Attention in Visual </a:t>
            </a:r>
            <a:r>
              <a:rPr lang="en-US" sz="2000" dirty="0" smtClean="0"/>
              <a:t> Question </a:t>
            </a:r>
            <a:r>
              <a:rPr lang="en-US" sz="2000" dirty="0"/>
              <a:t>Answering: Do Humans and </a:t>
            </a:r>
            <a:r>
              <a:rPr lang="en-US" sz="2000" dirty="0" smtClean="0"/>
              <a:t>Deep </a:t>
            </a:r>
            <a:r>
              <a:rPr lang="en-US" sz="2000" dirty="0"/>
              <a:t>Networks Look at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the </a:t>
            </a:r>
            <a:r>
              <a:rPr lang="en-US" sz="2000" dirty="0"/>
              <a:t>Same Regions?”, 2016 </a:t>
            </a: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://arxiv.org/abs/1606.03556</a:t>
            </a:r>
            <a:r>
              <a:rPr lang="en-US" sz="2000" dirty="0"/>
              <a:t>.</a:t>
            </a:r>
          </a:p>
          <a:p>
            <a:r>
              <a:rPr lang="en-US" sz="2000" dirty="0" smtClean="0"/>
              <a:t>“</a:t>
            </a:r>
            <a:r>
              <a:rPr lang="en-US" sz="2000" dirty="0"/>
              <a:t>Like good students, computers need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to be </a:t>
            </a:r>
            <a:r>
              <a:rPr lang="en-US" sz="2000" dirty="0"/>
              <a:t>able to show their working.”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58" b="100000" l="1935" r="94792">
                        <a14:foregroundMark x1="34077" y1="31530" x2="59077" y2="48694"/>
                        <a14:foregroundMark x1="17560" y1="43470" x2="11012" y2="68470"/>
                        <a14:foregroundMark x1="14881" y1="70896" x2="45982" y2="83582"/>
                        <a14:foregroundMark x1="59077" y1="77239" x2="79762" y2="69963"/>
                        <a14:foregroundMark x1="76190" y1="84701" x2="54018" y2="89552"/>
                        <a14:foregroundMark x1="31399" y1="86940" x2="44196" y2="94030"/>
                        <a14:foregroundMark x1="77381" y1="86940" x2="87798" y2="90672"/>
                        <a14:backgroundMark x1="76190" y1="94776" x2="83333" y2="94776"/>
                        <a14:backgroundMark x1="69792" y1="94776" x2="42113" y2="981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4300" y="3439734"/>
            <a:ext cx="4253742" cy="339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72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/>
              <a:t>L</a:t>
            </a:r>
            <a:r>
              <a:rPr lang="en-US" dirty="0" smtClean="0"/>
              <a:t>. Alexander, “</a:t>
            </a:r>
            <a:r>
              <a:rPr lang="en-US" b="1" dirty="0"/>
              <a:t>Is an algorithm any less racist than a human</a:t>
            </a:r>
            <a:r>
              <a:rPr lang="en-US" b="1" dirty="0" smtClean="0"/>
              <a:t>?</a:t>
            </a:r>
            <a:r>
              <a:rPr lang="en-US" dirty="0" smtClean="0"/>
              <a:t>”, </a:t>
            </a:r>
            <a:br>
              <a:rPr lang="en-US" dirty="0" smtClean="0"/>
            </a:br>
            <a:r>
              <a:rPr lang="en-US" i="1" dirty="0" smtClean="0"/>
              <a:t>The Guardian </a:t>
            </a:r>
            <a:r>
              <a:rPr lang="en-US" dirty="0" smtClean="0"/>
              <a:t>(Aug 3, 2016)</a:t>
            </a:r>
            <a:r>
              <a:rPr lang="en-US" dirty="0"/>
              <a:t> </a:t>
            </a:r>
            <a:r>
              <a:rPr lang="en-US" sz="1200" dirty="0">
                <a:hlinkClick r:id="rId2"/>
              </a:rPr>
              <a:t>https://www.theguardian.com/technology/2016/aug/03/algorithm-racist-human-employers-</a:t>
            </a:r>
            <a:r>
              <a:rPr lang="en-US" sz="1200" dirty="0" smtClean="0">
                <a:hlinkClick r:id="rId2"/>
              </a:rPr>
              <a:t>work</a:t>
            </a:r>
            <a:endParaRPr lang="en-US" sz="1200" dirty="0" smtClean="0"/>
          </a:p>
          <a:p>
            <a:pPr marL="457200" lvl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/>
              <a:t>“Any algorithm can – and often does – simply reproduce the biases inherent in its creator, in the data it’s using,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 </a:t>
            </a:r>
            <a:r>
              <a:rPr lang="en-US" dirty="0"/>
              <a:t>in society at large</a:t>
            </a:r>
            <a:r>
              <a:rPr lang="en-US" dirty="0" smtClean="0"/>
              <a:t>.”</a:t>
            </a:r>
          </a:p>
          <a:p>
            <a:pPr marL="914400" lvl="2">
              <a:spcBef>
                <a:spcPts val="2000"/>
              </a:spcBef>
            </a:pPr>
            <a:r>
              <a:rPr lang="en-US" dirty="0">
                <a:hlinkClick r:id="rId3"/>
              </a:rPr>
              <a:t>https://socialmediacollective.org/reading-lists/critical-algorithm-studies/#</a:t>
            </a:r>
            <a:r>
              <a:rPr lang="en-US" dirty="0" smtClean="0">
                <a:hlinkClick r:id="rId3"/>
              </a:rPr>
              <a:t>1.1</a:t>
            </a:r>
            <a:r>
              <a:rPr lang="en-US" dirty="0" smtClean="0"/>
              <a:t> </a:t>
            </a:r>
          </a:p>
          <a:p>
            <a:pPr marL="914400" lvl="2">
              <a:spcBef>
                <a:spcPts val="2000"/>
              </a:spcBef>
            </a:pPr>
            <a:r>
              <a:rPr lang="en-US" dirty="0">
                <a:hlinkClick r:id="rId4"/>
              </a:rPr>
              <a:t>http://algorithmwatch.org/das-adm-manifest-the-adm-manifesto/#</a:t>
            </a:r>
            <a:r>
              <a:rPr lang="en-US" dirty="0" smtClean="0">
                <a:hlinkClick r:id="rId4"/>
              </a:rPr>
              <a:t>English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122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663700"/>
            <a:ext cx="8493125" cy="4462463"/>
          </a:xfrm>
        </p:spPr>
        <p:txBody>
          <a:bodyPr>
            <a:normAutofit/>
          </a:bodyPr>
          <a:lstStyle/>
          <a:p>
            <a:pPr marL="457200" lvl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 smtClean="0"/>
              <a:t>T. O’Reilly</a:t>
            </a:r>
            <a:r>
              <a:rPr lang="en-US" dirty="0"/>
              <a:t>, “</a:t>
            </a:r>
            <a:r>
              <a:rPr lang="en-US" b="1" dirty="0"/>
              <a:t>The great question of the 21st century: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Whose </a:t>
            </a:r>
            <a:r>
              <a:rPr lang="en-US" b="1" dirty="0"/>
              <a:t>black box do you trust?</a:t>
            </a:r>
            <a:r>
              <a:rPr lang="en-US" dirty="0"/>
              <a:t>”</a:t>
            </a:r>
            <a:r>
              <a:rPr lang="en-US" dirty="0" smtClean="0"/>
              <a:t>, </a:t>
            </a:r>
            <a:r>
              <a:rPr lang="en-US" i="1" dirty="0" err="1" smtClean="0"/>
              <a:t>linkedin.com</a:t>
            </a:r>
            <a:r>
              <a:rPr lang="en-US" i="1" dirty="0" smtClean="0"/>
              <a:t> </a:t>
            </a:r>
            <a:r>
              <a:rPr lang="en-US" dirty="0" smtClean="0"/>
              <a:t>(Sep 13, 2016) </a:t>
            </a:r>
            <a:r>
              <a:rPr lang="en-US" sz="1200" dirty="0">
                <a:hlinkClick r:id="rId2"/>
              </a:rPr>
              <a:t>https://www.linkedin.com/pulse/great-question-21st-century-whose-black-box-do-you-trust-tim-o-</a:t>
            </a:r>
            <a:r>
              <a:rPr lang="en-US" sz="1200" dirty="0" smtClean="0">
                <a:hlinkClick r:id="rId2"/>
              </a:rPr>
              <a:t>reilly</a:t>
            </a:r>
            <a:r>
              <a:rPr lang="en-US" sz="1200" dirty="0" smtClean="0"/>
              <a:t> </a:t>
            </a:r>
          </a:p>
          <a:p>
            <a:r>
              <a:rPr lang="en-US" dirty="0" smtClean="0"/>
              <a:t>“Understanding </a:t>
            </a:r>
            <a:r>
              <a:rPr lang="en-US" dirty="0"/>
              <a:t>how to evaluate algorithms without knowing the exact rules they follow is a key discipline in today's world</a:t>
            </a:r>
            <a:r>
              <a:rPr lang="en-US" dirty="0" smtClean="0"/>
              <a:t>.”</a:t>
            </a:r>
          </a:p>
          <a:p>
            <a:pPr lvl="1"/>
            <a:r>
              <a:rPr lang="en-US" dirty="0" err="1" smtClean="0"/>
              <a:t>Goodfellow</a:t>
            </a:r>
            <a:r>
              <a:rPr lang="en-US" dirty="0" smtClean="0"/>
              <a:t> et al., </a:t>
            </a:r>
            <a:r>
              <a:rPr lang="en-US" dirty="0"/>
              <a:t>“Explaining and harnessing adversarial examples,” in Proc. ICLR, 2015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Yosinski</a:t>
            </a:r>
            <a:r>
              <a:rPr lang="en-US" dirty="0"/>
              <a:t>, </a:t>
            </a:r>
            <a:r>
              <a:rPr lang="en-US" dirty="0" err="1" smtClean="0"/>
              <a:t>Clune</a:t>
            </a:r>
            <a:r>
              <a:rPr lang="en-US" dirty="0"/>
              <a:t>, </a:t>
            </a:r>
            <a:r>
              <a:rPr lang="en-US" dirty="0" smtClean="0"/>
              <a:t>et al., </a:t>
            </a:r>
            <a:r>
              <a:rPr lang="en-US" dirty="0"/>
              <a:t>“Understanding Neural Networks Through Deep Visualization,” </a:t>
            </a:r>
            <a:r>
              <a:rPr lang="en-US" dirty="0" err="1"/>
              <a:t>ArXiv</a:t>
            </a:r>
            <a:r>
              <a:rPr lang="en-US" dirty="0"/>
              <a:t> e-prints, June 2015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Ribeiro</a:t>
            </a:r>
            <a:r>
              <a:rPr lang="en-US" dirty="0"/>
              <a:t> </a:t>
            </a:r>
            <a:r>
              <a:rPr lang="en-US" dirty="0" smtClean="0"/>
              <a:t>et al., “’Why </a:t>
            </a:r>
            <a:r>
              <a:rPr lang="en-US" dirty="0"/>
              <a:t>should I trust you</a:t>
            </a:r>
            <a:r>
              <a:rPr lang="en-US" dirty="0" smtClean="0"/>
              <a:t>?’: </a:t>
            </a:r>
            <a:r>
              <a:rPr lang="en-US" dirty="0"/>
              <a:t>Explaining the predictions of any classifier,” in Proc. ACM SIGKDD Int. Conf. Knowledge Discovery and Data Mining, 2016.</a:t>
            </a:r>
          </a:p>
          <a:p>
            <a:pPr marL="457200" lvl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435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 smtClean="0"/>
              <a:t>K. </a:t>
            </a:r>
            <a:r>
              <a:rPr lang="en-US" dirty="0" err="1" smtClean="0"/>
              <a:t>Wagstaff</a:t>
            </a:r>
            <a:r>
              <a:rPr lang="en-US" dirty="0" smtClean="0"/>
              <a:t>, “</a:t>
            </a:r>
            <a:r>
              <a:rPr lang="en-US" b="1" dirty="0" smtClean="0"/>
              <a:t>Machine learning that matters</a:t>
            </a:r>
            <a:r>
              <a:rPr lang="en-US" dirty="0" smtClean="0"/>
              <a:t>”, in </a:t>
            </a:r>
            <a:r>
              <a:rPr lang="en-US" i="1" dirty="0" smtClean="0"/>
              <a:t>Proc. ICML </a:t>
            </a:r>
            <a:r>
              <a:rPr lang="en-US" dirty="0" smtClean="0"/>
              <a:t>, 2012.</a:t>
            </a:r>
          </a:p>
          <a:p>
            <a:pPr marL="457200" lvl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/>
              <a:t>“Many machine learning problems are phrased in terms of an objective function to be optimized. It is time for us to ask a question of larger scope: what is the field’s objective function? Do we seek to maximize </a:t>
            </a:r>
            <a:r>
              <a:rPr lang="en-US" dirty="0" smtClean="0"/>
              <a:t>performance </a:t>
            </a:r>
            <a:r>
              <a:rPr lang="en-US" dirty="0"/>
              <a:t>on isolated data sets? Or can we characterize progress in a more meaningful way that measures the concrete impact of machine learning innovations</a:t>
            </a:r>
            <a:r>
              <a:rPr lang="en-US" dirty="0" smtClean="0"/>
              <a:t>?”</a:t>
            </a:r>
          </a:p>
          <a:p>
            <a:pPr marL="457200" lvl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://www.wkiri.com/mlimpact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7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2291229"/>
            <a:ext cx="8147051" cy="1452283"/>
          </a:xfrm>
        </p:spPr>
        <p:txBody>
          <a:bodyPr/>
          <a:lstStyle/>
          <a:p>
            <a:r>
              <a:rPr lang="en-US" dirty="0" smtClean="0"/>
              <a:t>On Taxonomy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93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taxonomy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“horse” </a:t>
            </a:r>
            <a:r>
              <a:rPr lang="en-US" dirty="0"/>
              <a:t>is just a system that is not actually addressing the problem it appears to be solving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system is a “horse” only in relation to a specific problem.</a:t>
            </a:r>
          </a:p>
          <a:p>
            <a:r>
              <a:rPr lang="en-US" dirty="0"/>
              <a:t>A “horse” for one problem may not be a “horse” for another</a:t>
            </a:r>
          </a:p>
          <a:p>
            <a:pPr lvl="1"/>
            <a:r>
              <a:rPr lang="en-US" sz="2200" dirty="0"/>
              <a:t>“Reproduce ground truth by </a:t>
            </a:r>
            <a:r>
              <a:rPr lang="en-US" sz="2200" dirty="0" smtClean="0"/>
              <a:t>XYZ” </a:t>
            </a:r>
            <a:r>
              <a:rPr lang="en-US" sz="2200" dirty="0"/>
              <a:t>vs.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“</a:t>
            </a:r>
            <a:r>
              <a:rPr lang="en-US" sz="2200" dirty="0"/>
              <a:t>Reproduce ground truth by any means</a:t>
            </a:r>
            <a:r>
              <a:rPr lang="en-US" sz="2200" dirty="0" smtClean="0"/>
              <a:t>”</a:t>
            </a:r>
            <a:endParaRPr lang="en-US" dirty="0" smtClean="0"/>
          </a:p>
          <a:p>
            <a:r>
              <a:rPr lang="en-US" dirty="0" smtClean="0"/>
              <a:t>It is </a:t>
            </a:r>
            <a:r>
              <a:rPr lang="en-US" i="1" dirty="0" smtClean="0"/>
              <a:t>us humans </a:t>
            </a:r>
            <a:r>
              <a:rPr lang="en-US" dirty="0" smtClean="0"/>
              <a:t>who infer a relationship between a system and a problem.</a:t>
            </a:r>
          </a:p>
          <a:p>
            <a:r>
              <a:rPr lang="en-US" dirty="0" smtClean="0"/>
              <a:t>Why, “horse?”</a:t>
            </a:r>
          </a:p>
        </p:txBody>
      </p:sp>
    </p:spTree>
    <p:extLst>
      <p:ext uri="{BB962C8B-B14F-4D97-AF65-F5344CB8AC3E}">
        <p14:creationId xmlns:p14="http://schemas.microsoft.com/office/powerpoint/2010/main" val="75388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4299" y="144929"/>
            <a:ext cx="9436100" cy="934571"/>
          </a:xfrm>
        </p:spPr>
        <p:txBody>
          <a:bodyPr/>
          <a:lstStyle/>
          <a:p>
            <a:r>
              <a:rPr lang="en-US" sz="4900" b="1" dirty="0" smtClean="0"/>
              <a:t>Clever Hans: </a:t>
            </a:r>
            <a:r>
              <a:rPr lang="en-US" sz="4900" i="1" dirty="0" smtClean="0"/>
              <a:t>A Model Metaphor</a:t>
            </a:r>
            <a:endParaRPr lang="en-US" sz="49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525963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582739"/>
            <a:ext cx="9092613" cy="4606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7600" y="1041400"/>
            <a:ext cx="305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 but also a true life story!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7000"/>
            <a:ext cx="9144000" cy="547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3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4299" y="144929"/>
            <a:ext cx="9436100" cy="934571"/>
          </a:xfrm>
        </p:spPr>
        <p:txBody>
          <a:bodyPr/>
          <a:lstStyle/>
          <a:p>
            <a:r>
              <a:rPr lang="en-US" sz="4900" b="1" dirty="0" smtClean="0"/>
              <a:t>Clever Hans: </a:t>
            </a:r>
            <a:r>
              <a:rPr lang="en-US" sz="4900" i="1" dirty="0" smtClean="0"/>
              <a:t>A Model Metaphor</a:t>
            </a:r>
            <a:endParaRPr lang="en-US" sz="49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525963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582739"/>
            <a:ext cx="9092613" cy="4606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7600" y="1130300"/>
            <a:ext cx="305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 but also a true life story!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894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48" y="1117600"/>
            <a:ext cx="8147304" cy="1598168"/>
          </a:xfrm>
        </p:spPr>
        <p:txBody>
          <a:bodyPr>
            <a:normAutofit/>
          </a:bodyPr>
          <a:lstStyle/>
          <a:p>
            <a:r>
              <a:rPr lang="en-US" sz="10000" dirty="0" smtClean="0"/>
              <a:t>HORSE 2016</a:t>
            </a:r>
            <a:endParaRPr lang="en-US" sz="10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48" y="2715766"/>
            <a:ext cx="8147304" cy="2465833"/>
          </a:xfrm>
        </p:spPr>
        <p:txBody>
          <a:bodyPr>
            <a:normAutofit fontScale="77500" lnSpcReduction="20000"/>
          </a:bodyPr>
          <a:lstStyle/>
          <a:p>
            <a:r>
              <a:rPr lang="en-US" sz="6500" b="1" i="1" dirty="0">
                <a:solidFill>
                  <a:srgbClr val="000000"/>
                </a:solidFill>
              </a:rPr>
              <a:t>On “Horses” and “Potemkin Villages</a:t>
            </a:r>
            <a:r>
              <a:rPr lang="en-US" sz="6500" b="1" i="1" dirty="0" smtClean="0">
                <a:solidFill>
                  <a:srgbClr val="000000"/>
                </a:solidFill>
              </a:rPr>
              <a:t>” in </a:t>
            </a:r>
            <a:r>
              <a:rPr lang="en-US" sz="6500" b="1" i="1" dirty="0">
                <a:solidFill>
                  <a:srgbClr val="000000"/>
                </a:solidFill>
              </a:rPr>
              <a:t>Applied Machine Learning</a:t>
            </a:r>
            <a:endParaRPr lang="en-US" sz="65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69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4299" y="144929"/>
            <a:ext cx="9436100" cy="934571"/>
          </a:xfrm>
        </p:spPr>
        <p:txBody>
          <a:bodyPr/>
          <a:lstStyle/>
          <a:p>
            <a:r>
              <a:rPr lang="en-US" sz="4900" b="1" dirty="0" smtClean="0"/>
              <a:t>Clever Hans: </a:t>
            </a:r>
            <a:r>
              <a:rPr lang="en-US" sz="4900" i="1" dirty="0" smtClean="0"/>
              <a:t>A Model Metaphor</a:t>
            </a:r>
            <a:endParaRPr lang="en-US" sz="49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525963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582739"/>
            <a:ext cx="9092613" cy="4606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7600" y="1130300"/>
            <a:ext cx="305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 but also a true life story!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1917700"/>
            <a:ext cx="82550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2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4299" y="144929"/>
            <a:ext cx="9436100" cy="934571"/>
          </a:xfrm>
        </p:spPr>
        <p:txBody>
          <a:bodyPr/>
          <a:lstStyle/>
          <a:p>
            <a:r>
              <a:rPr lang="en-US" sz="4900" b="1" dirty="0" smtClean="0"/>
              <a:t>Clever Hans: </a:t>
            </a:r>
            <a:r>
              <a:rPr lang="en-US" sz="4900" i="1" dirty="0" smtClean="0"/>
              <a:t>A Model Metaphor</a:t>
            </a:r>
            <a:endParaRPr lang="en-US" sz="49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4525963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582739"/>
            <a:ext cx="9092613" cy="4606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7600" y="1130300"/>
            <a:ext cx="3059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 but also a true life story!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5700"/>
            <a:ext cx="9144000" cy="57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9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possible metaphors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“Potemkin village”</a:t>
            </a:r>
          </a:p>
          <a:p>
            <a:pPr lvl="1"/>
            <a:r>
              <a:rPr lang="en-US" dirty="0" err="1"/>
              <a:t>Goodfellow</a:t>
            </a:r>
            <a:r>
              <a:rPr lang="en-US" dirty="0"/>
              <a:t> </a:t>
            </a:r>
            <a:r>
              <a:rPr lang="en-US" dirty="0" smtClean="0"/>
              <a:t>et </a:t>
            </a:r>
            <a:r>
              <a:rPr lang="en-US" dirty="0"/>
              <a:t>al., “Explaining and harnessing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adversarial </a:t>
            </a:r>
            <a:r>
              <a:rPr lang="en-US" dirty="0"/>
              <a:t>examples,” in </a:t>
            </a:r>
            <a:r>
              <a:rPr lang="en-US" i="1" dirty="0"/>
              <a:t>Proc. ICLR</a:t>
            </a:r>
            <a:r>
              <a:rPr lang="en-US" dirty="0"/>
              <a:t>, 2015. </a:t>
            </a:r>
            <a:endParaRPr lang="en-US" dirty="0" smtClean="0"/>
          </a:p>
          <a:p>
            <a:pPr lvl="1"/>
            <a:r>
              <a:rPr lang="en-US" dirty="0"/>
              <a:t>G</a:t>
            </a:r>
            <a:r>
              <a:rPr lang="en-US" dirty="0" smtClean="0"/>
              <a:t>ood figures of merit can be an illusion.</a:t>
            </a:r>
          </a:p>
          <a:p>
            <a:r>
              <a:rPr lang="en-US" dirty="0" smtClean="0"/>
              <a:t>“Golem” (</a:t>
            </a:r>
            <a:r>
              <a:rPr lang="en-US" i="1" dirty="0" smtClean="0"/>
              <a:t>not</a:t>
            </a:r>
            <a:r>
              <a:rPr lang="en-US" dirty="0" smtClean="0"/>
              <a:t> </a:t>
            </a:r>
            <a:r>
              <a:rPr lang="en-US" dirty="0" err="1" smtClean="0"/>
              <a:t>Smeagol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R. </a:t>
            </a:r>
            <a:r>
              <a:rPr lang="en-US" dirty="0" err="1" smtClean="0"/>
              <a:t>McElreath</a:t>
            </a:r>
            <a:r>
              <a:rPr lang="en-US" dirty="0" smtClean="0"/>
              <a:t>, </a:t>
            </a:r>
            <a:r>
              <a:rPr lang="en-US" u="sng" dirty="0" smtClean="0"/>
              <a:t>Statistical Rethinking: A Bayesian Course </a:t>
            </a:r>
            <a:br>
              <a:rPr lang="en-US" u="sng" dirty="0" smtClean="0"/>
            </a:br>
            <a:r>
              <a:rPr lang="en-US" u="sng" dirty="0" smtClean="0"/>
              <a:t>with Examples in R and Stan</a:t>
            </a:r>
            <a:r>
              <a:rPr lang="en-US" dirty="0" smtClean="0"/>
              <a:t>, CRC Press, 2016.</a:t>
            </a:r>
          </a:p>
          <a:p>
            <a:pPr lvl="1"/>
            <a:r>
              <a:rPr lang="en-US" dirty="0" smtClean="0"/>
              <a:t>Statistical tools are powerful but lack wisdom.</a:t>
            </a:r>
          </a:p>
          <a:p>
            <a:r>
              <a:rPr lang="en-US" dirty="0" smtClean="0"/>
              <a:t>I argue that Clever Hans is a very appropriate</a:t>
            </a:r>
            <a:r>
              <a:rPr lang="en-US" dirty="0"/>
              <a:t> </a:t>
            </a:r>
            <a:r>
              <a:rPr lang="en-US" dirty="0" smtClean="0"/>
              <a:t>metaphor, </a:t>
            </a:r>
            <a:br>
              <a:rPr lang="en-US" dirty="0" smtClean="0"/>
            </a:br>
            <a:r>
              <a:rPr lang="en-US" i="1" dirty="0" smtClean="0"/>
              <a:t>and also provides a useful methodology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09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29"/>
            <a:ext cx="8147051" cy="1252071"/>
          </a:xfrm>
        </p:spPr>
        <p:txBody>
          <a:bodyPr/>
          <a:lstStyle/>
          <a:p>
            <a:r>
              <a:rPr lang="en-US" dirty="0" smtClean="0"/>
              <a:t>Similarities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638300"/>
            <a:ext cx="8772525" cy="4487863"/>
          </a:xfrm>
        </p:spPr>
        <p:txBody>
          <a:bodyPr>
            <a:normAutofit/>
          </a:bodyPr>
          <a:lstStyle/>
          <a:p>
            <a:r>
              <a:rPr lang="en-US" dirty="0" smtClean="0"/>
              <a:t>von </a:t>
            </a:r>
            <a:r>
              <a:rPr lang="en-US" dirty="0" err="1" smtClean="0"/>
              <a:t>Osten</a:t>
            </a:r>
            <a:r>
              <a:rPr lang="en-US" dirty="0" smtClean="0"/>
              <a:t> believed he had taught Hans </a:t>
            </a:r>
            <a:r>
              <a:rPr lang="en-US" dirty="0"/>
              <a:t>the concept </a:t>
            </a:r>
            <a:r>
              <a:rPr lang="en-US" dirty="0" smtClean="0"/>
              <a:t>of numbers</a:t>
            </a:r>
          </a:p>
          <a:p>
            <a:pPr lvl="1"/>
            <a:r>
              <a:rPr lang="en-US" dirty="0" smtClean="0"/>
              <a:t>Used a strict pedagogical method</a:t>
            </a:r>
          </a:p>
          <a:p>
            <a:pPr lvl="1"/>
            <a:r>
              <a:rPr lang="en-US" dirty="0"/>
              <a:t>Hans was also allowed time in the pasture to </a:t>
            </a:r>
            <a:r>
              <a:rPr lang="en-US" dirty="0" smtClean="0"/>
              <a:t>think, </a:t>
            </a:r>
            <a:br>
              <a:rPr lang="en-US" dirty="0" smtClean="0"/>
            </a:br>
            <a:r>
              <a:rPr lang="en-US" dirty="0" smtClean="0"/>
              <a:t>and “discover many things for himself”</a:t>
            </a:r>
            <a:endParaRPr lang="en-US" dirty="0"/>
          </a:p>
          <a:p>
            <a:pPr lvl="1"/>
            <a:r>
              <a:rPr lang="en-US" dirty="0" smtClean="0"/>
              <a:t>Hans could correctly answer unique questions</a:t>
            </a:r>
          </a:p>
          <a:p>
            <a:r>
              <a:rPr lang="en-US" dirty="0" smtClean="0"/>
              <a:t>Many sincerely believe that they have taught a machine </a:t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 smtClean="0"/>
              <a:t>particular concept because …</a:t>
            </a:r>
          </a:p>
          <a:p>
            <a:pPr lvl="1"/>
            <a:r>
              <a:rPr lang="en-US" dirty="0" smtClean="0"/>
              <a:t>The dataset is </a:t>
            </a:r>
            <a:r>
              <a:rPr lang="en-US" dirty="0" smtClean="0"/>
              <a:t>big, carefully </a:t>
            </a:r>
            <a:r>
              <a:rPr lang="en-US" dirty="0" smtClean="0"/>
              <a:t>constructed, etc.</a:t>
            </a:r>
          </a:p>
          <a:p>
            <a:pPr lvl="1"/>
            <a:r>
              <a:rPr lang="en-US" dirty="0"/>
              <a:t>It </a:t>
            </a:r>
            <a:r>
              <a:rPr lang="en-US" dirty="0"/>
              <a:t>performs significantly better than </a:t>
            </a:r>
            <a:r>
              <a:rPr lang="en-US" dirty="0" smtClean="0"/>
              <a:t>random </a:t>
            </a:r>
            <a:r>
              <a:rPr lang="en-US" dirty="0" smtClean="0"/>
              <a:t>for </a:t>
            </a:r>
            <a:r>
              <a:rPr lang="en-US" dirty="0"/>
              <a:t>unique </a:t>
            </a:r>
            <a:r>
              <a:rPr lang="en-US" dirty="0" smtClean="0"/>
              <a:t>problems</a:t>
            </a:r>
            <a:endParaRPr lang="en-US" dirty="0"/>
          </a:p>
          <a:p>
            <a:pPr lvl="1"/>
            <a:r>
              <a:rPr lang="en-US" dirty="0" smtClean="0"/>
              <a:t>Machine learning is well-established, theoretically grounded, successful in many domains</a:t>
            </a:r>
          </a:p>
        </p:txBody>
      </p:sp>
    </p:spTree>
    <p:extLst>
      <p:ext uri="{BB962C8B-B14F-4D97-AF65-F5344CB8AC3E}">
        <p14:creationId xmlns:p14="http://schemas.microsoft.com/office/powerpoint/2010/main" val="2251980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761565"/>
            <a:ext cx="9080500" cy="4364598"/>
          </a:xfrm>
        </p:spPr>
        <p:txBody>
          <a:bodyPr>
            <a:normAutofit/>
          </a:bodyPr>
          <a:lstStyle/>
          <a:p>
            <a:r>
              <a:rPr lang="en-US" dirty="0" smtClean="0"/>
              <a:t>Observers of Clever Hans did not think that each question </a:t>
            </a:r>
            <a:br>
              <a:rPr lang="en-US" dirty="0" smtClean="0"/>
            </a:br>
            <a:r>
              <a:rPr lang="en-US" dirty="0" smtClean="0"/>
              <a:t>could be asking something other than what was intended.</a:t>
            </a:r>
          </a:p>
          <a:p>
            <a:pPr lvl="1"/>
            <a:r>
              <a:rPr lang="en-US" dirty="0" smtClean="0"/>
              <a:t>“How much is 2+3?” -&gt; “Carrot for tapping your </a:t>
            </a:r>
            <a:r>
              <a:rPr lang="en-US" dirty="0" smtClean="0"/>
              <a:t>hoof until </a:t>
            </a:r>
            <a:r>
              <a:rPr lang="en-US" dirty="0" smtClean="0"/>
              <a:t>I </a:t>
            </a:r>
            <a:r>
              <a:rPr lang="en-US" dirty="0" smtClean="0"/>
              <a:t>raise.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Many do not think that their dataset observations could be </a:t>
            </a:r>
            <a:r>
              <a:rPr lang="en-US" dirty="0" smtClean="0"/>
              <a:t>encoding something </a:t>
            </a:r>
            <a:r>
              <a:rPr lang="en-US" dirty="0" smtClean="0"/>
              <a:t>other than what they intend.</a:t>
            </a:r>
          </a:p>
          <a:p>
            <a:pPr lvl="1"/>
            <a:r>
              <a:rPr lang="en-US" i="1" dirty="0" smtClean="0"/>
              <a:t>There can be many ways to reproduce the ground truth of a dataset.</a:t>
            </a:r>
          </a:p>
          <a:p>
            <a:pPr lvl="1"/>
            <a:r>
              <a:rPr lang="en-US" dirty="0" smtClean="0"/>
              <a:t>Just because system performance is inconsistent with that expected of a random one does not mean it is likely to have learned the intended concept! (Today we will see several examples.)</a:t>
            </a:r>
          </a:p>
        </p:txBody>
      </p:sp>
    </p:spTree>
    <p:extLst>
      <p:ext uri="{BB962C8B-B14F-4D97-AF65-F5344CB8AC3E}">
        <p14:creationId xmlns:p14="http://schemas.microsoft.com/office/powerpoint/2010/main" val="383454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221129"/>
            <a:ext cx="8147051" cy="1452283"/>
          </a:xfrm>
        </p:spPr>
        <p:txBody>
          <a:bodyPr/>
          <a:lstStyle/>
          <a:p>
            <a:r>
              <a:rPr lang="en-US" dirty="0" smtClean="0"/>
              <a:t>Clever Hans presents a methodology too!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Pfungst</a:t>
            </a:r>
            <a:r>
              <a:rPr lang="en-US" dirty="0" smtClean="0"/>
              <a:t> </a:t>
            </a:r>
            <a:r>
              <a:rPr lang="en-US" dirty="0" err="1" smtClean="0"/>
              <a:t>recongised</a:t>
            </a:r>
            <a:r>
              <a:rPr lang="en-US" dirty="0" smtClean="0"/>
              <a:t> that asking Hans more of the same kind of questions does not measure his arithmetic abilities. </a:t>
            </a:r>
          </a:p>
          <a:p>
            <a:pPr lvl="1"/>
            <a:r>
              <a:rPr lang="en-US" dirty="0" smtClean="0"/>
              <a:t>Instead, he controlled the experimental conditions to answer: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Does Hans really possess </a:t>
            </a:r>
            <a:r>
              <a:rPr lang="en-US" dirty="0"/>
              <a:t>arithmetic </a:t>
            </a:r>
            <a:r>
              <a:rPr lang="en-US" dirty="0" smtClean="0"/>
              <a:t>acumen?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If not, then how does he appear to?</a:t>
            </a:r>
          </a:p>
          <a:p>
            <a:r>
              <a:rPr lang="en-US" dirty="0" smtClean="0"/>
              <a:t>I will discuss two kinds of experiments inspired by </a:t>
            </a:r>
            <a:r>
              <a:rPr lang="en-US" dirty="0" err="1" smtClean="0"/>
              <a:t>Pfungst</a:t>
            </a:r>
            <a:r>
              <a:rPr lang="en-US" dirty="0" smtClean="0"/>
              <a:t> that get to the matter</a:t>
            </a:r>
            <a:r>
              <a:rPr lang="en-US" dirty="0"/>
              <a:t> </a:t>
            </a:r>
            <a:r>
              <a:rPr lang="en-US" dirty="0" smtClean="0"/>
              <a:t>of determining system success. 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Does a system really possess an understanding of the concept? (</a:t>
            </a:r>
            <a:r>
              <a:rPr lang="en-US" dirty="0"/>
              <a:t>Is </a:t>
            </a:r>
            <a:r>
              <a:rPr lang="en-US" dirty="0" smtClean="0"/>
              <a:t>it giving </a:t>
            </a:r>
            <a:r>
              <a:rPr lang="en-US" dirty="0"/>
              <a:t>the right </a:t>
            </a:r>
            <a:r>
              <a:rPr lang="en-US" dirty="0" smtClean="0"/>
              <a:t>answer </a:t>
            </a:r>
            <a:r>
              <a:rPr lang="en-US" dirty="0"/>
              <a:t>for the </a:t>
            </a:r>
            <a:r>
              <a:rPr lang="en-US" dirty="0" smtClean="0"/>
              <a:t>right reasons?)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If not, then how does it appear to?</a:t>
            </a:r>
          </a:p>
        </p:txBody>
      </p:sp>
    </p:spTree>
    <p:extLst>
      <p:ext uri="{BB962C8B-B14F-4D97-AF65-F5344CB8AC3E}">
        <p14:creationId xmlns:p14="http://schemas.microsoft.com/office/powerpoint/2010/main" val="1031273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" y="94129"/>
            <a:ext cx="9143999" cy="1452283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s </a:t>
            </a:r>
            <a:r>
              <a:rPr lang="en-US" dirty="0"/>
              <a:t>“horse” </a:t>
            </a:r>
            <a:r>
              <a:rPr lang="en-US" dirty="0" smtClean="0"/>
              <a:t>appropriate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275" y="1761565"/>
            <a:ext cx="8658224" cy="43344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Some have said that the “horse” metaphor misunderstands the fundamentals of supervised machine learning</a:t>
            </a:r>
          </a:p>
          <a:p>
            <a:pPr lvl="1"/>
            <a:r>
              <a:rPr lang="en-US" dirty="0" smtClean="0"/>
              <a:t>E.g., I am expecting too much, I am fighting straw men, etc.</a:t>
            </a:r>
          </a:p>
          <a:p>
            <a:r>
              <a:rPr lang="en-US" dirty="0" smtClean="0"/>
              <a:t>What is the supervised machine learning doing?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stimating a joint probability distribution from a labeled dataset</a:t>
            </a:r>
          </a:p>
          <a:p>
            <a:pPr lvl="1"/>
            <a:r>
              <a:rPr lang="en-US" dirty="0" smtClean="0"/>
              <a:t>It is not equipped to tease out causal relationships, or judge relevance</a:t>
            </a:r>
          </a:p>
          <a:p>
            <a:r>
              <a:rPr lang="en-US" i="1" dirty="0" smtClean="0"/>
              <a:t>Yet we see these kind of claims all the time:</a:t>
            </a:r>
          </a:p>
          <a:p>
            <a:pPr lvl="1"/>
            <a:r>
              <a:rPr lang="en-US" dirty="0" smtClean="0"/>
              <a:t>“System ABC performs </a:t>
            </a:r>
            <a:r>
              <a:rPr lang="en-US" dirty="0" smtClean="0"/>
              <a:t>significantly better </a:t>
            </a:r>
            <a:r>
              <a:rPr lang="en-US" dirty="0" smtClean="0"/>
              <a:t>than random,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smtClean="0"/>
              <a:t>so </a:t>
            </a:r>
            <a:r>
              <a:rPr lang="en-US" dirty="0" err="1" smtClean="0"/>
              <a:t>recognises</a:t>
            </a:r>
            <a:r>
              <a:rPr lang="en-US" dirty="0" smtClean="0"/>
              <a:t> QRS.”</a:t>
            </a:r>
          </a:p>
          <a:p>
            <a:pPr lvl="1"/>
            <a:r>
              <a:rPr lang="en-US" dirty="0" smtClean="0"/>
              <a:t>“We find that feature XYZ is important for </a:t>
            </a:r>
            <a:r>
              <a:rPr lang="en-US" dirty="0" err="1" smtClean="0"/>
              <a:t>recognising</a:t>
            </a:r>
            <a:r>
              <a:rPr lang="en-US" dirty="0" smtClean="0"/>
              <a:t> QRS.”</a:t>
            </a:r>
          </a:p>
        </p:txBody>
      </p:sp>
    </p:spTree>
    <p:extLst>
      <p:ext uri="{BB962C8B-B14F-4D97-AF65-F5344CB8AC3E}">
        <p14:creationId xmlns:p14="http://schemas.microsoft.com/office/powerpoint/2010/main" val="411907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29"/>
            <a:ext cx="8147051" cy="1074271"/>
          </a:xfrm>
        </p:spPr>
        <p:txBody>
          <a:bodyPr/>
          <a:lstStyle/>
          <a:p>
            <a:r>
              <a:rPr lang="en-US" dirty="0">
                <a:hlinkClick r:id="rId2"/>
              </a:rPr>
              <a:t>http://xkcd.com/1720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546412"/>
            <a:ext cx="7493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31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" y="94129"/>
            <a:ext cx="9143999" cy="1239371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/>
              <a:t>H</a:t>
            </a:r>
            <a:r>
              <a:rPr lang="en-US" dirty="0" smtClean="0"/>
              <a:t>orse</a:t>
            </a:r>
            <a:r>
              <a:rPr lang="en-US" dirty="0"/>
              <a:t>” </a:t>
            </a:r>
            <a:r>
              <a:rPr lang="en-US" dirty="0" smtClean="0"/>
              <a:t>is appropriate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275" y="1761565"/>
            <a:ext cx="8658224" cy="4334435"/>
          </a:xfrm>
        </p:spPr>
        <p:txBody>
          <a:bodyPr>
            <a:normAutofit/>
          </a:bodyPr>
          <a:lstStyle/>
          <a:p>
            <a:r>
              <a:rPr lang="en-US" dirty="0" smtClean="0"/>
              <a:t>The metaphor </a:t>
            </a:r>
            <a:r>
              <a:rPr lang="en-US" dirty="0"/>
              <a:t>of Clever </a:t>
            </a:r>
            <a:r>
              <a:rPr lang="en-US" dirty="0" smtClean="0"/>
              <a:t>Hans combines system and researcher.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on </a:t>
            </a:r>
            <a:r>
              <a:rPr lang="en-US" dirty="0" err="1" smtClean="0"/>
              <a:t>Osten</a:t>
            </a:r>
            <a:r>
              <a:rPr lang="en-US" dirty="0" smtClean="0"/>
              <a:t> et al. claimed remarkable things of his horse</a:t>
            </a:r>
          </a:p>
          <a:p>
            <a:pPr lvl="1"/>
            <a:r>
              <a:rPr lang="en-US" dirty="0" err="1" smtClean="0"/>
              <a:t>Pfungst</a:t>
            </a:r>
            <a:r>
              <a:rPr lang="en-US" dirty="0" smtClean="0"/>
              <a:t> tested the claims in properly controlled and relevant ways </a:t>
            </a:r>
          </a:p>
          <a:p>
            <a:r>
              <a:rPr lang="en-US" dirty="0" smtClean="0"/>
              <a:t>Clever Hans also shows why bigger data doesn’t necessarily solve the problem. </a:t>
            </a:r>
            <a:r>
              <a:rPr lang="en-US" i="1" dirty="0" smtClean="0"/>
              <a:t>It is about designing relevant experiments.</a:t>
            </a:r>
          </a:p>
          <a:p>
            <a:r>
              <a:rPr lang="en-US" dirty="0"/>
              <a:t>S</a:t>
            </a:r>
            <a:r>
              <a:rPr lang="en-US" dirty="0" smtClean="0"/>
              <a:t>eeking to know why a system behaves the way it does also addresses questions about its </a:t>
            </a:r>
            <a:r>
              <a:rPr lang="en-US" dirty="0" err="1" smtClean="0"/>
              <a:t>generalisation</a:t>
            </a:r>
            <a:r>
              <a:rPr lang="en-US" dirty="0" smtClean="0"/>
              <a:t> for a given problem --- </a:t>
            </a:r>
            <a:r>
              <a:rPr lang="en-US" i="1" dirty="0" smtClean="0"/>
              <a:t>a principal aim of machine learning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110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2291229"/>
            <a:ext cx="8147051" cy="1452283"/>
          </a:xfrm>
        </p:spPr>
        <p:txBody>
          <a:bodyPr/>
          <a:lstStyle/>
          <a:p>
            <a:r>
              <a:rPr lang="en-US" dirty="0" smtClean="0"/>
              <a:t>An example </a:t>
            </a:r>
            <a:r>
              <a:rPr lang="en-US" dirty="0"/>
              <a:t>“</a:t>
            </a:r>
            <a:r>
              <a:rPr lang="en-US" dirty="0" smtClean="0"/>
              <a:t>horse”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66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 SAFETY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1754160"/>
            <a:ext cx="6083300" cy="40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65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3680" y="184848"/>
            <a:ext cx="9398001" cy="1452283"/>
          </a:xfrm>
        </p:spPr>
        <p:txBody>
          <a:bodyPr/>
          <a:lstStyle/>
          <a:p>
            <a:r>
              <a:rPr lang="en-US" dirty="0" smtClean="0"/>
              <a:t>A music rhythm </a:t>
            </a:r>
            <a:br>
              <a:rPr lang="en-US" dirty="0" smtClean="0"/>
            </a:br>
            <a:r>
              <a:rPr lang="en-US" dirty="0" smtClean="0"/>
              <a:t>recognition system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27051" y="2104650"/>
            <a:ext cx="5760466" cy="2963317"/>
            <a:chOff x="2192742" y="2086188"/>
            <a:chExt cx="5760466" cy="296331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64" b="89863" l="4216" r="89978">
                          <a14:foregroundMark x1="24186" y1="19914" x2="24186" y2="19914"/>
                          <a14:foregroundMark x1="19786" y1="5464" x2="19786" y2="5464"/>
                          <a14:foregroundMark x1="60392" y1="39756" x2="60392" y2="39756"/>
                          <a14:foregroundMark x1="56213" y1="33932" x2="56213" y2="33932"/>
                          <a14:foregroundMark x1="50851" y1="38893" x2="67825" y2="69518"/>
                          <a14:foregroundMark x1="26738" y1="40259" x2="49926" y2="89432"/>
                          <a14:foregroundMark x1="4216" y1="27175" x2="13499" y2="34364"/>
                          <a14:foregroundMark x1="16272" y1="41553" x2="19527" y2="52408"/>
                          <a14:foregroundMark x1="22078" y1="51474" x2="25814" y2="51474"/>
                          <a14:foregroundMark x1="17234" y1="33429" x2="19083" y2="33429"/>
                          <a14:foregroundMark x1="39978" y1="19482" x2="38092" y2="19051"/>
                          <a14:foregroundMark x1="44601" y1="11790" x2="44120" y2="6398"/>
                          <a14:foregroundMark x1="50407" y1="12725" x2="51331" y2="9561"/>
                          <a14:foregroundMark x1="53180" y1="18548" x2="55030" y2="18548"/>
                          <a14:foregroundMark x1="77108" y1="44285" x2="80584" y2="57800"/>
                          <a14:foregroundMark x1="75481" y1="68656" x2="70599" y2="56003"/>
                          <a14:foregroundMark x1="76849" y1="74047" x2="69896" y2="85766"/>
                          <a14:foregroundMark x1="69416" y1="42056" x2="74297" y2="51474"/>
                          <a14:foregroundMark x1="79660" y1="74982" x2="79401" y2="650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92742" y="2086188"/>
              <a:ext cx="5760466" cy="296331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472804">
              <a:off x="3863475" y="3622846"/>
              <a:ext cx="1108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8000"/>
                  </a:solidFill>
                  <a:latin typeface="Courier"/>
                  <a:cs typeface="Courier"/>
                </a:rPr>
                <a:t>TANGO</a:t>
              </a:r>
              <a:endParaRPr lang="en-US" sz="2400" dirty="0">
                <a:solidFill>
                  <a:srgbClr val="008000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407284" y="5756696"/>
            <a:ext cx="59000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Sturm, </a:t>
            </a:r>
            <a:r>
              <a:rPr lang="en-US" sz="1400" i="1" dirty="0" err="1"/>
              <a:t>Kereliuk</a:t>
            </a:r>
            <a:r>
              <a:rPr lang="en-US" sz="1400" i="1" dirty="0"/>
              <a:t>, </a:t>
            </a:r>
            <a:r>
              <a:rPr lang="en-US" sz="1400" i="1" dirty="0" smtClean="0"/>
              <a:t>and </a:t>
            </a:r>
            <a:r>
              <a:rPr lang="en-US" sz="1400" i="1" dirty="0" err="1"/>
              <a:t>Pikrakis</a:t>
            </a:r>
            <a:r>
              <a:rPr lang="en-US" sz="1400" i="1" dirty="0"/>
              <a:t>, “A closer look at deep learning </a:t>
            </a:r>
            <a:r>
              <a:rPr lang="en-US" sz="1400" i="1" dirty="0" smtClean="0"/>
              <a:t>neural networks</a:t>
            </a:r>
            <a:br>
              <a:rPr lang="en-US" sz="1400" i="1" dirty="0" smtClean="0"/>
            </a:br>
            <a:r>
              <a:rPr lang="en-US" sz="1400" i="1" dirty="0" smtClean="0"/>
              <a:t>with </a:t>
            </a:r>
            <a:r>
              <a:rPr lang="en-US" sz="1400" i="1" dirty="0"/>
              <a:t>low-level spectral periodicity features,” in Proc. Int. Workshop on </a:t>
            </a:r>
            <a:r>
              <a:rPr lang="en-US" sz="1400" i="1" dirty="0" smtClean="0"/>
              <a:t/>
            </a:r>
            <a:br>
              <a:rPr lang="en-US" sz="1400" i="1" dirty="0" smtClean="0"/>
            </a:br>
            <a:r>
              <a:rPr lang="en-US" sz="1400" i="1" dirty="0" smtClean="0"/>
              <a:t>Cognitive </a:t>
            </a:r>
            <a:r>
              <a:rPr lang="en-US" sz="1400" i="1" dirty="0"/>
              <a:t>Info. Process., </a:t>
            </a:r>
            <a:r>
              <a:rPr lang="en-US" sz="1400" i="1" dirty="0" smtClean="0"/>
              <a:t>2014</a:t>
            </a:r>
            <a:r>
              <a:rPr lang="en-US" sz="1400" i="1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29300" y="2781300"/>
            <a:ext cx="28905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Amplitude </a:t>
            </a:r>
            <a:r>
              <a:rPr lang="en-US" dirty="0" smtClean="0"/>
              <a:t>envelope</a:t>
            </a:r>
            <a:br>
              <a:rPr lang="en-US" dirty="0" smtClean="0"/>
            </a:br>
            <a:r>
              <a:rPr lang="en-US" dirty="0" smtClean="0"/>
              <a:t>periodicities over 10 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Deep neural network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91% train/test accuracy</a:t>
            </a:r>
            <a:br>
              <a:rPr lang="en-US" dirty="0"/>
            </a:br>
            <a:r>
              <a:rPr lang="en-US" dirty="0"/>
              <a:t>in 7 rhythm </a:t>
            </a:r>
            <a:r>
              <a:rPr lang="en-US" dirty="0" smtClean="0"/>
              <a:t>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120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1106394"/>
            <a:ext cx="8147051" cy="1452283"/>
          </a:xfrm>
        </p:spPr>
        <p:txBody>
          <a:bodyPr/>
          <a:lstStyle/>
          <a:p>
            <a:r>
              <a:rPr lang="en-US" dirty="0" smtClean="0"/>
              <a:t>Does this system really know how to identify and discriminate between: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3775" y="2637865"/>
            <a:ext cx="8147051" cy="2442135"/>
          </a:xfrm>
        </p:spPr>
        <p:txBody>
          <a:bodyPr numCol="2">
            <a:noAutofit/>
          </a:bodyPr>
          <a:lstStyle/>
          <a:p>
            <a:pPr lvl="1">
              <a:buFont typeface="+mj-lt"/>
              <a:buAutoNum type="arabicPeriod"/>
            </a:pPr>
            <a:r>
              <a:rPr lang="en-US" sz="3000" dirty="0" smtClean="0"/>
              <a:t>Cha cha cha</a:t>
            </a:r>
          </a:p>
          <a:p>
            <a:pPr lvl="1">
              <a:buFont typeface="+mj-lt"/>
              <a:buAutoNum type="arabicPeriod"/>
            </a:pPr>
            <a:r>
              <a:rPr lang="en-US" sz="3000" dirty="0" smtClean="0"/>
              <a:t>Jive</a:t>
            </a:r>
          </a:p>
          <a:p>
            <a:pPr lvl="1">
              <a:buFont typeface="+mj-lt"/>
              <a:buAutoNum type="arabicPeriod"/>
            </a:pPr>
            <a:r>
              <a:rPr lang="en-US" sz="3000" dirty="0" smtClean="0"/>
              <a:t>Quickstep</a:t>
            </a:r>
          </a:p>
          <a:p>
            <a:pPr lvl="1">
              <a:buFont typeface="+mj-lt"/>
              <a:buAutoNum type="arabicPeriod"/>
            </a:pPr>
            <a:r>
              <a:rPr lang="en-US" sz="3000" dirty="0" smtClean="0"/>
              <a:t>Rumba </a:t>
            </a:r>
          </a:p>
          <a:p>
            <a:pPr lvl="1">
              <a:buFont typeface="+mj-lt"/>
              <a:buAutoNum type="arabicPeriod"/>
            </a:pPr>
            <a:r>
              <a:rPr lang="en-US" sz="3000" dirty="0" smtClean="0"/>
              <a:t>Samba</a:t>
            </a:r>
          </a:p>
          <a:p>
            <a:pPr lvl="1">
              <a:buFont typeface="+mj-lt"/>
              <a:buAutoNum type="arabicPeriod"/>
            </a:pPr>
            <a:r>
              <a:rPr lang="en-US" sz="3000" dirty="0" smtClean="0"/>
              <a:t>Tango</a:t>
            </a:r>
          </a:p>
          <a:p>
            <a:pPr lvl="1">
              <a:buFont typeface="+mj-lt"/>
              <a:buAutoNum type="arabicPeriod"/>
            </a:pPr>
            <a:r>
              <a:rPr lang="en-US" sz="3000" dirty="0" smtClean="0"/>
              <a:t>Waltz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1544" y="5013512"/>
            <a:ext cx="59320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Will this system be useful to someone seeking </a:t>
            </a:r>
            <a:br>
              <a:rPr lang="en-US" sz="2400" i="1" dirty="0" smtClean="0"/>
            </a:br>
            <a:r>
              <a:rPr lang="en-US" sz="2400" i="1" dirty="0" smtClean="0"/>
              <a:t>rhythm information about a music recording? 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197593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intervention experiment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882404" y="2272341"/>
            <a:ext cx="5760466" cy="2963317"/>
            <a:chOff x="3740697" y="2872057"/>
            <a:chExt cx="5760466" cy="296331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464" b="89863" l="4216" r="89978">
                          <a14:foregroundMark x1="24186" y1="19914" x2="24186" y2="19914"/>
                          <a14:foregroundMark x1="19786" y1="5464" x2="19786" y2="5464"/>
                          <a14:foregroundMark x1="60392" y1="39756" x2="60392" y2="39756"/>
                          <a14:foregroundMark x1="56213" y1="33932" x2="56213" y2="33932"/>
                          <a14:foregroundMark x1="50851" y1="38893" x2="67825" y2="69518"/>
                          <a14:foregroundMark x1="26738" y1="40259" x2="49926" y2="89432"/>
                          <a14:foregroundMark x1="4216" y1="27175" x2="13499" y2="34364"/>
                          <a14:foregroundMark x1="16272" y1="41553" x2="19527" y2="52408"/>
                          <a14:foregroundMark x1="22078" y1="51474" x2="25814" y2="51474"/>
                          <a14:foregroundMark x1="17234" y1="33429" x2="19083" y2="33429"/>
                          <a14:foregroundMark x1="39978" y1="19482" x2="38092" y2="19051"/>
                          <a14:foregroundMark x1="44601" y1="11790" x2="44120" y2="6398"/>
                          <a14:foregroundMark x1="50407" y1="12725" x2="51331" y2="9561"/>
                          <a14:foregroundMark x1="53180" y1="18548" x2="55030" y2="18548"/>
                          <a14:foregroundMark x1="77108" y1="44285" x2="80584" y2="57800"/>
                          <a14:foregroundMark x1="75481" y1="68656" x2="70599" y2="56003"/>
                          <a14:foregroundMark x1="76849" y1="74047" x2="69896" y2="85766"/>
                          <a14:foregroundMark x1="69416" y1="42056" x2="74297" y2="51474"/>
                          <a14:foregroundMark x1="79660" y1="74982" x2="79401" y2="650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40697" y="2872057"/>
              <a:ext cx="5760466" cy="296331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472804">
              <a:off x="5477860" y="4413468"/>
              <a:ext cx="9542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8000"/>
                  </a:solidFill>
                  <a:latin typeface="Courier"/>
                  <a:cs typeface="Courier"/>
                </a:rPr>
                <a:t>RUMBA</a:t>
              </a:r>
              <a:endParaRPr lang="en-US" sz="2000" dirty="0">
                <a:solidFill>
                  <a:srgbClr val="008000"/>
                </a:solidFill>
                <a:latin typeface="Courier"/>
                <a:cs typeface="Courier"/>
              </a:endParaRPr>
            </a:p>
          </p:txBody>
        </p:sp>
      </p:grpSp>
      <p:pic>
        <p:nvPicPr>
          <p:cNvPr id="16" name="Albums-Pais_Tropical-10_ChaCha_0.9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786" y="2804638"/>
            <a:ext cx="696438" cy="6964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07284" y="5756696"/>
            <a:ext cx="59000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Sturm, </a:t>
            </a:r>
            <a:r>
              <a:rPr lang="en-US" sz="1400" i="1" dirty="0" err="1"/>
              <a:t>Kereliuk</a:t>
            </a:r>
            <a:r>
              <a:rPr lang="en-US" sz="1400" i="1" dirty="0"/>
              <a:t>, </a:t>
            </a:r>
            <a:r>
              <a:rPr lang="en-US" sz="1400" i="1" dirty="0" smtClean="0"/>
              <a:t>and </a:t>
            </a:r>
            <a:r>
              <a:rPr lang="en-US" sz="1400" i="1" dirty="0" err="1"/>
              <a:t>Pikrakis</a:t>
            </a:r>
            <a:r>
              <a:rPr lang="en-US" sz="1400" i="1" dirty="0"/>
              <a:t>, “A closer look at deep learning </a:t>
            </a:r>
            <a:r>
              <a:rPr lang="en-US" sz="1400" i="1" dirty="0" smtClean="0"/>
              <a:t>neural networks</a:t>
            </a:r>
            <a:br>
              <a:rPr lang="en-US" sz="1400" i="1" dirty="0" smtClean="0"/>
            </a:br>
            <a:r>
              <a:rPr lang="en-US" sz="1400" i="1" dirty="0" smtClean="0"/>
              <a:t>with </a:t>
            </a:r>
            <a:r>
              <a:rPr lang="en-US" sz="1400" i="1" dirty="0"/>
              <a:t>low-level spectral periodicity features,” in Proc. Int. Workshop on </a:t>
            </a:r>
            <a:r>
              <a:rPr lang="en-US" sz="1400" i="1" dirty="0" smtClean="0"/>
              <a:t/>
            </a:r>
            <a:br>
              <a:rPr lang="en-US" sz="1400" i="1" dirty="0" smtClean="0"/>
            </a:br>
            <a:r>
              <a:rPr lang="en-US" sz="1400" i="1" dirty="0" smtClean="0"/>
              <a:t>Cognitive </a:t>
            </a:r>
            <a:r>
              <a:rPr lang="en-US" sz="1400" i="1" dirty="0"/>
              <a:t>Info. Process., </a:t>
            </a:r>
            <a:r>
              <a:rPr lang="en-US" sz="1400" i="1" dirty="0" smtClean="0"/>
              <a:t>2014</a:t>
            </a:r>
            <a:r>
              <a:rPr lang="en-US" sz="14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0418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2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intervention experiment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882404" y="2272341"/>
            <a:ext cx="5760466" cy="2963317"/>
            <a:chOff x="3740697" y="2872057"/>
            <a:chExt cx="5760466" cy="296331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464" b="89863" l="4216" r="89978">
                          <a14:foregroundMark x1="24186" y1="19914" x2="24186" y2="19914"/>
                          <a14:foregroundMark x1="19786" y1="5464" x2="19786" y2="5464"/>
                          <a14:foregroundMark x1="60392" y1="39756" x2="60392" y2="39756"/>
                          <a14:foregroundMark x1="56213" y1="33932" x2="56213" y2="33932"/>
                          <a14:foregroundMark x1="50851" y1="38893" x2="67825" y2="69518"/>
                          <a14:foregroundMark x1="26738" y1="40259" x2="49926" y2="89432"/>
                          <a14:foregroundMark x1="4216" y1="27175" x2="13499" y2="34364"/>
                          <a14:foregroundMark x1="16272" y1="41553" x2="19527" y2="52408"/>
                          <a14:foregroundMark x1="22078" y1="51474" x2="25814" y2="51474"/>
                          <a14:foregroundMark x1="17234" y1="33429" x2="19083" y2="33429"/>
                          <a14:foregroundMark x1="39978" y1="19482" x2="38092" y2="19051"/>
                          <a14:foregroundMark x1="44601" y1="11790" x2="44120" y2="6398"/>
                          <a14:foregroundMark x1="50407" y1="12725" x2="51331" y2="9561"/>
                          <a14:foregroundMark x1="53180" y1="18548" x2="55030" y2="18548"/>
                          <a14:foregroundMark x1="77108" y1="44285" x2="80584" y2="57800"/>
                          <a14:foregroundMark x1="75481" y1="68656" x2="70599" y2="56003"/>
                          <a14:foregroundMark x1="76849" y1="74047" x2="69896" y2="85766"/>
                          <a14:foregroundMark x1="69416" y1="42056" x2="74297" y2="51474"/>
                          <a14:foregroundMark x1="79660" y1="74982" x2="79401" y2="650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40697" y="2872057"/>
              <a:ext cx="5760466" cy="296331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472804">
              <a:off x="5477862" y="4413468"/>
              <a:ext cx="9542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8000"/>
                  </a:solidFill>
                  <a:latin typeface="Courier"/>
                  <a:cs typeface="Courier"/>
                </a:rPr>
                <a:t>WALTZ</a:t>
              </a:r>
              <a:endParaRPr lang="en-US" sz="2000" dirty="0">
                <a:solidFill>
                  <a:srgbClr val="008000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11" name="Up Arrow 10"/>
          <p:cNvSpPr/>
          <p:nvPr/>
        </p:nvSpPr>
        <p:spPr>
          <a:xfrm>
            <a:off x="1835995" y="4224072"/>
            <a:ext cx="216024" cy="504056"/>
          </a:xfrm>
          <a:prstGeom prst="upArrow">
            <a:avLst/>
          </a:prstGeom>
          <a:solidFill>
            <a:srgbClr val="AAD1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901" y="4728128"/>
            <a:ext cx="1970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TIME DILATION</a:t>
            </a:r>
          </a:p>
          <a:p>
            <a:pPr algn="ctr"/>
            <a:r>
              <a:rPr lang="en-US" dirty="0" smtClean="0"/>
              <a:t>INTERVENTION</a:t>
            </a:r>
            <a:endParaRPr lang="en-US" dirty="0"/>
          </a:p>
        </p:txBody>
      </p:sp>
      <p:pic>
        <p:nvPicPr>
          <p:cNvPr id="16" name="Albums-Pais_Tropical-10_ChaCha_0.9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3786" y="2804638"/>
            <a:ext cx="696438" cy="696438"/>
          </a:xfrm>
          <a:prstGeom prst="rect">
            <a:avLst/>
          </a:prstGeom>
        </p:spPr>
      </p:pic>
      <p:pic>
        <p:nvPicPr>
          <p:cNvPr id="17" name="Albums-Pais_Tropical-10_Quickstep_0.98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50542" y="2814643"/>
            <a:ext cx="686433" cy="6864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07284" y="5756696"/>
            <a:ext cx="59000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Sturm, </a:t>
            </a:r>
            <a:r>
              <a:rPr lang="en-US" sz="1400" i="1" dirty="0" err="1"/>
              <a:t>Kereliuk</a:t>
            </a:r>
            <a:r>
              <a:rPr lang="en-US" sz="1400" i="1" dirty="0"/>
              <a:t>, </a:t>
            </a:r>
            <a:r>
              <a:rPr lang="en-US" sz="1400" i="1" dirty="0" smtClean="0"/>
              <a:t>and </a:t>
            </a:r>
            <a:r>
              <a:rPr lang="en-US" sz="1400" i="1" dirty="0" err="1"/>
              <a:t>Pikrakis</a:t>
            </a:r>
            <a:r>
              <a:rPr lang="en-US" sz="1400" i="1" dirty="0"/>
              <a:t>, “A closer look at deep learning </a:t>
            </a:r>
            <a:r>
              <a:rPr lang="en-US" sz="1400" i="1" dirty="0" smtClean="0"/>
              <a:t>neural networks</a:t>
            </a:r>
            <a:br>
              <a:rPr lang="en-US" sz="1400" i="1" dirty="0" smtClean="0"/>
            </a:br>
            <a:r>
              <a:rPr lang="en-US" sz="1400" i="1" dirty="0" smtClean="0"/>
              <a:t>with </a:t>
            </a:r>
            <a:r>
              <a:rPr lang="en-US" sz="1400" i="1" dirty="0"/>
              <a:t>low-level spectral periodicity features,” in Proc. Int. Workshop on </a:t>
            </a:r>
            <a:r>
              <a:rPr lang="en-US" sz="1400" i="1" dirty="0" smtClean="0"/>
              <a:t/>
            </a:r>
            <a:br>
              <a:rPr lang="en-US" sz="1400" i="1" dirty="0" smtClean="0"/>
            </a:br>
            <a:r>
              <a:rPr lang="en-US" sz="1400" i="1" dirty="0" smtClean="0"/>
              <a:t>Cognitive </a:t>
            </a:r>
            <a:r>
              <a:rPr lang="en-US" sz="1400" i="1" dirty="0"/>
              <a:t>Info. Process., </a:t>
            </a:r>
            <a:r>
              <a:rPr lang="en-US" sz="1400" i="1" dirty="0" smtClean="0"/>
              <a:t>2014</a:t>
            </a:r>
            <a:r>
              <a:rPr lang="en-US" sz="1400" i="1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212" b="100000" l="1818" r="100000">
                        <a14:foregroundMark x1="78182" y1="75152" x2="83333" y2="32424"/>
                        <a14:foregroundMark x1="44545" y1="52424" x2="36364" y2="74848"/>
                        <a14:foregroundMark x1="40606" y1="2727" x2="7273" y2="38182"/>
                        <a14:foregroundMark x1="34848" y1="5152" x2="28182" y2="6364"/>
                        <a14:foregroundMark x1="24545" y1="10909" x2="21212" y2="15455"/>
                        <a14:foregroundMark x1="5152" y1="59394" x2="5152" y2="57273"/>
                        <a14:foregroundMark x1="4848" y1="43636" x2="5758" y2="38788"/>
                        <a14:foregroundMark x1="6667" y1="34848" x2="8485" y2="31212"/>
                        <a14:foregroundMark x1="9697" y1="27273" x2="12727" y2="23333"/>
                        <a14:foregroundMark x1="15758" y1="25152" x2="15758" y2="23030"/>
                        <a14:foregroundMark x1="14545" y1="19091" x2="18485" y2="15152"/>
                        <a14:foregroundMark x1="63939" y1="5152" x2="76364" y2="10909"/>
                        <a14:foregroundMark x1="80000" y1="13939" x2="88788" y2="22121"/>
                        <a14:foregroundMark x1="90909" y1="25152" x2="96970" y2="39394"/>
                        <a14:foregroundMark x1="43030" y1="3333" x2="52727" y2="2121"/>
                        <a14:foregroundMark x1="4545" y1="46970" x2="3939" y2="52424"/>
                        <a14:foregroundMark x1="5455" y1="37879" x2="6667" y2="357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818" y="2200648"/>
            <a:ext cx="2023424" cy="202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39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2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972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FoM_DeSPerF_BALLROOM_time_F-score-eps-converted-to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196425"/>
            <a:ext cx="8772126" cy="3703203"/>
          </a:xfrm>
          <a:prstGeom prst="rect">
            <a:avLst/>
          </a:prstGeom>
        </p:spPr>
      </p:pic>
      <p:pic>
        <p:nvPicPr>
          <p:cNvPr id="4" name="Media-10400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550269" y="4699687"/>
            <a:ext cx="406400" cy="406400"/>
          </a:xfrm>
          <a:prstGeom prst="rect">
            <a:avLst/>
          </a:prstGeom>
        </p:spPr>
      </p:pic>
      <p:pic>
        <p:nvPicPr>
          <p:cNvPr id="5" name="Media-104008_0.99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72303" y="4709289"/>
            <a:ext cx="380677" cy="380677"/>
          </a:xfrm>
          <a:prstGeom prst="rect">
            <a:avLst/>
          </a:prstGeom>
        </p:spPr>
      </p:pic>
      <p:pic>
        <p:nvPicPr>
          <p:cNvPr id="6" name="Media-104008_1.01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84061" y="5258641"/>
            <a:ext cx="368919" cy="368919"/>
          </a:xfrm>
          <a:prstGeom prst="rect">
            <a:avLst/>
          </a:prstGeom>
        </p:spPr>
      </p:pic>
      <p:pic>
        <p:nvPicPr>
          <p:cNvPr id="7" name="Media-104008_0.98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3067982" y="4699687"/>
            <a:ext cx="354958" cy="354958"/>
          </a:xfrm>
          <a:prstGeom prst="rect">
            <a:avLst/>
          </a:prstGeom>
        </p:spPr>
      </p:pic>
      <p:pic>
        <p:nvPicPr>
          <p:cNvPr id="8" name="Media-104008_1.02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3067982" y="5258641"/>
            <a:ext cx="415954" cy="415954"/>
          </a:xfrm>
          <a:prstGeom prst="rect">
            <a:avLst/>
          </a:prstGeom>
        </p:spPr>
      </p:pic>
      <p:pic>
        <p:nvPicPr>
          <p:cNvPr id="9" name="Media-104008_0.94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042028" y="4699687"/>
            <a:ext cx="331441" cy="331441"/>
          </a:xfrm>
          <a:prstGeom prst="rect">
            <a:avLst/>
          </a:prstGeom>
        </p:spPr>
      </p:pic>
      <p:pic>
        <p:nvPicPr>
          <p:cNvPr id="10" name="Media-104008_1.06.wav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042028" y="5258641"/>
            <a:ext cx="380677" cy="380677"/>
          </a:xfrm>
          <a:prstGeom prst="rect">
            <a:avLst/>
          </a:prstGeom>
        </p:spPr>
      </p:pic>
      <p:pic>
        <p:nvPicPr>
          <p:cNvPr id="11" name="Media-104008_0.96.wav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5549109" y="4658489"/>
            <a:ext cx="425507" cy="425507"/>
          </a:xfrm>
          <a:prstGeom prst="rect">
            <a:avLst/>
          </a:prstGeom>
        </p:spPr>
      </p:pic>
      <p:pic>
        <p:nvPicPr>
          <p:cNvPr id="12" name="Media-104008_1.04.wav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5549109" y="5272604"/>
            <a:ext cx="401991" cy="4019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07284" y="5756696"/>
            <a:ext cx="59000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Sturm, </a:t>
            </a:r>
            <a:r>
              <a:rPr lang="en-US" sz="1400" i="1" dirty="0" err="1"/>
              <a:t>Kereliuk</a:t>
            </a:r>
            <a:r>
              <a:rPr lang="en-US" sz="1400" i="1" dirty="0"/>
              <a:t>, </a:t>
            </a:r>
            <a:r>
              <a:rPr lang="en-US" sz="1400" i="1" dirty="0" smtClean="0"/>
              <a:t>and </a:t>
            </a:r>
            <a:r>
              <a:rPr lang="en-US" sz="1400" i="1" dirty="0" err="1"/>
              <a:t>Pikrakis</a:t>
            </a:r>
            <a:r>
              <a:rPr lang="en-US" sz="1400" i="1" dirty="0"/>
              <a:t>, “A closer look at deep learning </a:t>
            </a:r>
            <a:r>
              <a:rPr lang="en-US" sz="1400" i="1" dirty="0" smtClean="0"/>
              <a:t>neural networks</a:t>
            </a:r>
            <a:br>
              <a:rPr lang="en-US" sz="1400" i="1" dirty="0" smtClean="0"/>
            </a:br>
            <a:r>
              <a:rPr lang="en-US" sz="1400" i="1" dirty="0" smtClean="0"/>
              <a:t>with </a:t>
            </a:r>
            <a:r>
              <a:rPr lang="en-US" sz="1400" i="1" dirty="0"/>
              <a:t>low-level spectral periodicity features,” in Proc. Int. Workshop on </a:t>
            </a:r>
            <a:r>
              <a:rPr lang="en-US" sz="1400" i="1" dirty="0" smtClean="0"/>
              <a:t/>
            </a:r>
            <a:br>
              <a:rPr lang="en-US" sz="1400" i="1" dirty="0" smtClean="0"/>
            </a:br>
            <a:r>
              <a:rPr lang="en-US" sz="1400" i="1" dirty="0" smtClean="0"/>
              <a:t>Cognitive </a:t>
            </a:r>
            <a:r>
              <a:rPr lang="en-US" sz="1400" i="1" dirty="0"/>
              <a:t>Info. Process., </a:t>
            </a:r>
            <a:r>
              <a:rPr lang="en-US" sz="1400" i="1" dirty="0" smtClean="0"/>
              <a:t>2014</a:t>
            </a:r>
            <a:r>
              <a:rPr lang="en-US" sz="1400" i="1" dirty="0"/>
              <a:t>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199" y="88900"/>
            <a:ext cx="8313529" cy="11049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Intervention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4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14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21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11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24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98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3369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3051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3305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3680" y="184848"/>
            <a:ext cx="9398001" cy="1452283"/>
          </a:xfrm>
        </p:spPr>
        <p:txBody>
          <a:bodyPr/>
          <a:lstStyle/>
          <a:p>
            <a:r>
              <a:rPr lang="en-US" dirty="0" smtClean="0"/>
              <a:t>A music rhythm </a:t>
            </a:r>
            <a:br>
              <a:rPr lang="en-US" dirty="0" smtClean="0"/>
            </a:br>
            <a:r>
              <a:rPr lang="en-US" dirty="0" smtClean="0"/>
              <a:t>recognition system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192742" y="2086188"/>
            <a:ext cx="5760466" cy="2963317"/>
            <a:chOff x="2192742" y="2086188"/>
            <a:chExt cx="5760466" cy="296331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64" b="89863" l="4216" r="89978">
                          <a14:foregroundMark x1="24186" y1="19914" x2="24186" y2="19914"/>
                          <a14:foregroundMark x1="19786" y1="5464" x2="19786" y2="5464"/>
                          <a14:foregroundMark x1="60392" y1="39756" x2="60392" y2="39756"/>
                          <a14:foregroundMark x1="56213" y1="33932" x2="56213" y2="33932"/>
                          <a14:foregroundMark x1="50851" y1="38893" x2="67825" y2="69518"/>
                          <a14:foregroundMark x1="26738" y1="40259" x2="49926" y2="89432"/>
                          <a14:foregroundMark x1="4216" y1="27175" x2="13499" y2="34364"/>
                          <a14:foregroundMark x1="16272" y1="41553" x2="19527" y2="52408"/>
                          <a14:foregroundMark x1="22078" y1="51474" x2="25814" y2="51474"/>
                          <a14:foregroundMark x1="17234" y1="33429" x2="19083" y2="33429"/>
                          <a14:foregroundMark x1="39978" y1="19482" x2="38092" y2="19051"/>
                          <a14:foregroundMark x1="44601" y1="11790" x2="44120" y2="6398"/>
                          <a14:foregroundMark x1="50407" y1="12725" x2="51331" y2="9561"/>
                          <a14:foregroundMark x1="53180" y1="18548" x2="55030" y2="18548"/>
                          <a14:foregroundMark x1="77108" y1="44285" x2="80584" y2="57800"/>
                          <a14:foregroundMark x1="75481" y1="68656" x2="70599" y2="56003"/>
                          <a14:foregroundMark x1="76849" y1="74047" x2="69896" y2="85766"/>
                          <a14:foregroundMark x1="69416" y1="42056" x2="74297" y2="51474"/>
                          <a14:foregroundMark x1="79660" y1="74982" x2="79401" y2="650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92742" y="2086188"/>
              <a:ext cx="5760466" cy="296331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472804">
              <a:off x="3863475" y="3622846"/>
              <a:ext cx="1108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8000"/>
                  </a:solidFill>
                  <a:latin typeface="Courier"/>
                  <a:cs typeface="Courier"/>
                </a:rPr>
                <a:t>TANGO</a:t>
              </a:r>
              <a:endParaRPr lang="en-US" sz="2400" dirty="0">
                <a:solidFill>
                  <a:srgbClr val="008000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407284" y="5756696"/>
            <a:ext cx="59000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Sturm, </a:t>
            </a:r>
            <a:r>
              <a:rPr lang="en-US" sz="1400" i="1" dirty="0" err="1"/>
              <a:t>Kereliuk</a:t>
            </a:r>
            <a:r>
              <a:rPr lang="en-US" sz="1400" i="1" dirty="0"/>
              <a:t>, </a:t>
            </a:r>
            <a:r>
              <a:rPr lang="en-US" sz="1400" i="1" dirty="0" smtClean="0"/>
              <a:t>and </a:t>
            </a:r>
            <a:r>
              <a:rPr lang="en-US" sz="1400" i="1" dirty="0" err="1"/>
              <a:t>Pikrakis</a:t>
            </a:r>
            <a:r>
              <a:rPr lang="en-US" sz="1400" i="1" dirty="0"/>
              <a:t>, “A closer look at deep learning </a:t>
            </a:r>
            <a:r>
              <a:rPr lang="en-US" sz="1400" i="1" dirty="0" smtClean="0"/>
              <a:t>neural networks</a:t>
            </a:r>
            <a:br>
              <a:rPr lang="en-US" sz="1400" i="1" dirty="0" smtClean="0"/>
            </a:br>
            <a:r>
              <a:rPr lang="en-US" sz="1400" i="1" dirty="0" smtClean="0"/>
              <a:t>with </a:t>
            </a:r>
            <a:r>
              <a:rPr lang="en-US" sz="1400" i="1" dirty="0"/>
              <a:t>low-level spectral periodicity features,” in Proc. Int. Workshop on </a:t>
            </a:r>
            <a:r>
              <a:rPr lang="en-US" sz="1400" i="1" dirty="0" smtClean="0"/>
              <a:t/>
            </a:r>
            <a:br>
              <a:rPr lang="en-US" sz="1400" i="1" dirty="0" smtClean="0"/>
            </a:br>
            <a:r>
              <a:rPr lang="en-US" sz="1400" i="1" dirty="0" smtClean="0"/>
              <a:t>Cognitive </a:t>
            </a:r>
            <a:r>
              <a:rPr lang="en-US" sz="1400" i="1" dirty="0"/>
              <a:t>Info. Process., </a:t>
            </a:r>
            <a:r>
              <a:rPr lang="en-US" sz="1400" i="1" dirty="0" smtClean="0"/>
              <a:t>2014</a:t>
            </a:r>
            <a:r>
              <a:rPr lang="en-US" sz="1400" i="1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59500" y="1905000"/>
            <a:ext cx="2890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Amplitude periodicities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Deep neural network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91% train/test accuracy</a:t>
            </a:r>
            <a:br>
              <a:rPr lang="en-US" dirty="0"/>
            </a:br>
            <a:r>
              <a:rPr lang="en-US" dirty="0"/>
              <a:t>in 7 rhythm </a:t>
            </a:r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9576417">
            <a:off x="1752610" y="2035467"/>
            <a:ext cx="5519460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D1282E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Marker Felt"/>
                <a:cs typeface="Marker Felt"/>
              </a:rPr>
              <a:t>Useful?</a:t>
            </a:r>
            <a:endParaRPr lang="en-US" sz="13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D1282E"/>
              </a:solidFill>
              <a:effectLst>
                <a:outerShdw blurRad="50800" algn="tl" rotWithShape="0">
                  <a:srgbClr val="000000"/>
                </a:outerShdw>
              </a:effectLst>
              <a:latin typeface="Marker Felt"/>
              <a:cs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3167523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99" b="91304" l="8402" r="97694">
                        <a14:foregroundMark x1="12109" y1="38647" x2="70016" y2="13527"/>
                        <a14:foregroundMark x1="8155" y1="47826" x2="7908" y2="75523"/>
                        <a14:foregroundMark x1="8484" y1="40097" x2="13427" y2="40902"/>
                        <a14:foregroundMark x1="11532" y1="82931" x2="20593" y2="43156"/>
                        <a14:foregroundMark x1="71087" y1="12399" x2="87974" y2="6602"/>
                        <a14:foregroundMark x1="89786" y1="32045" x2="90198" y2="6119"/>
                        <a14:foregroundMark x1="92669" y1="28341" x2="92669" y2="5475"/>
                        <a14:backgroundMark x1="88138" y1="322" x2="88138" y2="3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157" y="2272341"/>
            <a:ext cx="5138194" cy="2628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generation experiment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882404" y="2272341"/>
            <a:ext cx="5760466" cy="2963317"/>
            <a:chOff x="3740697" y="2872057"/>
            <a:chExt cx="5760466" cy="296331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464" b="89863" l="4216" r="89978">
                          <a14:foregroundMark x1="24186" y1="19914" x2="24186" y2="19914"/>
                          <a14:foregroundMark x1="19786" y1="5464" x2="19786" y2="5464"/>
                          <a14:foregroundMark x1="60392" y1="39756" x2="60392" y2="39756"/>
                          <a14:foregroundMark x1="56213" y1="33932" x2="56213" y2="33932"/>
                          <a14:foregroundMark x1="50851" y1="38893" x2="67825" y2="69518"/>
                          <a14:foregroundMark x1="26738" y1="40259" x2="49926" y2="89432"/>
                          <a14:foregroundMark x1="4216" y1="27175" x2="13499" y2="34364"/>
                          <a14:foregroundMark x1="16272" y1="41553" x2="19527" y2="52408"/>
                          <a14:foregroundMark x1="22078" y1="51474" x2="25814" y2="51474"/>
                          <a14:foregroundMark x1="17234" y1="33429" x2="19083" y2="33429"/>
                          <a14:foregroundMark x1="39978" y1="19482" x2="38092" y2="19051"/>
                          <a14:foregroundMark x1="44601" y1="11790" x2="44120" y2="6398"/>
                          <a14:foregroundMark x1="50407" y1="12725" x2="51331" y2="9561"/>
                          <a14:foregroundMark x1="53180" y1="18548" x2="55030" y2="18548"/>
                          <a14:foregroundMark x1="77108" y1="44285" x2="80584" y2="57800"/>
                          <a14:foregroundMark x1="75481" y1="68656" x2="70599" y2="56003"/>
                          <a14:foregroundMark x1="76849" y1="74047" x2="69896" y2="85766"/>
                          <a14:foregroundMark x1="69416" y1="42056" x2="74297" y2="51474"/>
                          <a14:foregroundMark x1="79660" y1="74982" x2="79401" y2="650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40697" y="2872057"/>
              <a:ext cx="5760466" cy="296331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472804">
              <a:off x="5370119" y="4444246"/>
              <a:ext cx="11697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8000"/>
                  </a:solidFill>
                  <a:latin typeface="Courier"/>
                  <a:cs typeface="Courier"/>
                </a:rPr>
                <a:t>XYZ 0.99</a:t>
              </a:r>
              <a:endParaRPr lang="en-US" sz="1600" dirty="0">
                <a:solidFill>
                  <a:srgbClr val="008000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10" name="Up Arrow 9"/>
          <p:cNvSpPr/>
          <p:nvPr/>
        </p:nvSpPr>
        <p:spPr>
          <a:xfrm rot="7924144">
            <a:off x="1324026" y="2395051"/>
            <a:ext cx="216024" cy="504056"/>
          </a:xfrm>
          <a:prstGeom prst="upArrow">
            <a:avLst/>
          </a:prstGeom>
          <a:solidFill>
            <a:srgbClr val="AAD1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6138" y="1859704"/>
            <a:ext cx="1624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MUSIC</a:t>
            </a:r>
            <a:br>
              <a:rPr lang="en-US" dirty="0" smtClean="0"/>
            </a:br>
            <a:r>
              <a:rPr lang="en-US" dirty="0" smtClean="0"/>
              <a:t>GENERATOR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01870" y="5268606"/>
            <a:ext cx="295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Can this human guess XYZ?</a:t>
            </a:r>
            <a:endParaRPr lang="en-US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45" b="95093" l="3351" r="95619">
                        <a14:foregroundMark x1="36082" y1="14382" x2="41237" y2="74450"/>
                        <a14:foregroundMark x1="20103" y1="53130" x2="51546" y2="53299"/>
                        <a14:foregroundMark x1="15979" y1="44670" x2="15979" y2="39594"/>
                        <a14:foregroundMark x1="28608" y1="84772" x2="14175" y2="45347"/>
                        <a14:foregroundMark x1="48711" y1="80711" x2="42010" y2="9306"/>
                        <a14:foregroundMark x1="52577" y1="11844" x2="59278" y2="75127"/>
                        <a14:foregroundMark x1="65722" y1="61252" x2="63660" y2="26904"/>
                        <a14:foregroundMark x1="27320" y1="19797" x2="20361" y2="37394"/>
                        <a14:foregroundMark x1="6701" y1="47039" x2="9536" y2="62437"/>
                        <a14:foregroundMark x1="75515" y1="41286" x2="74485" y2="588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7651" y="2917805"/>
            <a:ext cx="1911576" cy="2911704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 rot="5694958">
            <a:off x="2990312" y="4648664"/>
            <a:ext cx="216024" cy="504056"/>
          </a:xfrm>
          <a:prstGeom prst="upArrow">
            <a:avLst/>
          </a:prstGeom>
          <a:solidFill>
            <a:srgbClr val="AAD1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91499" y="463776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HUMAN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407284" y="5789915"/>
            <a:ext cx="5352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Sturm</a:t>
            </a:r>
            <a:r>
              <a:rPr lang="en-US" sz="1400" i="1" dirty="0"/>
              <a:t>, “Two systems for automatic music genre recognition: </a:t>
            </a:r>
            <a:r>
              <a:rPr lang="en-US" sz="1400" i="1" dirty="0" smtClean="0"/>
              <a:t>What </a:t>
            </a:r>
            <a:r>
              <a:rPr lang="en-US" sz="1400" i="1" dirty="0"/>
              <a:t>are </a:t>
            </a:r>
            <a:r>
              <a:rPr lang="en-US" sz="1400" i="1" dirty="0" smtClean="0"/>
              <a:t/>
            </a:r>
            <a:br>
              <a:rPr lang="en-US" sz="1400" i="1" dirty="0" smtClean="0"/>
            </a:br>
            <a:r>
              <a:rPr lang="en-US" sz="1400" i="1" dirty="0" smtClean="0"/>
              <a:t>they really </a:t>
            </a:r>
            <a:r>
              <a:rPr lang="en-US" sz="1400" i="1" dirty="0"/>
              <a:t>recognizing?,” in Proc. ACM MIRUM Workshop, </a:t>
            </a:r>
            <a:r>
              <a:rPr lang="en-US" sz="1400" i="1" dirty="0" smtClean="0"/>
              <a:t>2012</a:t>
            </a:r>
            <a:r>
              <a:rPr lang="en-US" sz="14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4640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the rhythm</a:t>
            </a:r>
            <a:endParaRPr lang="en-US" dirty="0"/>
          </a:p>
        </p:txBody>
      </p:sp>
      <p:pic>
        <p:nvPicPr>
          <p:cNvPr id="6" name="Picture 5" descr="tango_synthetic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" y="1879600"/>
            <a:ext cx="6502400" cy="1397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00900" y="2425700"/>
            <a:ext cx="722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“???”</a:t>
            </a:r>
            <a:endParaRPr lang="en-US" dirty="0"/>
          </a:p>
        </p:txBody>
      </p:sp>
      <p:pic>
        <p:nvPicPr>
          <p:cNvPr id="8" name="Picture 7" descr="waltz_synthetic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" y="3676650"/>
            <a:ext cx="6502400" cy="1638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42378" y="4279900"/>
            <a:ext cx="722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“???”</a:t>
            </a:r>
            <a:endParaRPr lang="en-US" dirty="0"/>
          </a:p>
        </p:txBody>
      </p:sp>
      <p:pic>
        <p:nvPicPr>
          <p:cNvPr id="11" name="tango_synth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66518" y="2597150"/>
            <a:ext cx="812800" cy="812800"/>
          </a:xfrm>
          <a:prstGeom prst="rect">
            <a:avLst/>
          </a:prstGeom>
        </p:spPr>
      </p:pic>
      <p:pic>
        <p:nvPicPr>
          <p:cNvPr id="12" name="waltz_synth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66518" y="4502150"/>
            <a:ext cx="812800" cy="812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07284" y="5789915"/>
            <a:ext cx="5875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Sturm, “The “horse” inside: Seeking causes of the </a:t>
            </a:r>
            <a:r>
              <a:rPr lang="en-US" sz="1400" i="1" dirty="0" err="1"/>
              <a:t>behaviours</a:t>
            </a:r>
            <a:r>
              <a:rPr lang="en-US" sz="1400" i="1" dirty="0"/>
              <a:t> of music content </a:t>
            </a:r>
            <a:r>
              <a:rPr lang="en-US" sz="1400" i="1" dirty="0" smtClean="0"/>
              <a:t/>
            </a:r>
            <a:br>
              <a:rPr lang="en-US" sz="1400" i="1" dirty="0" smtClean="0"/>
            </a:br>
            <a:r>
              <a:rPr lang="en-US" sz="1400" i="1" dirty="0" smtClean="0"/>
              <a:t>analysis </a:t>
            </a:r>
            <a:r>
              <a:rPr lang="en-US" sz="1400" i="1" dirty="0"/>
              <a:t>systems,” ACM Computers in Entertainment (accepted), </a:t>
            </a:r>
            <a:r>
              <a:rPr lang="en-US" sz="1400" i="1" dirty="0" smtClean="0"/>
              <a:t>2016.</a:t>
            </a:r>
            <a:endParaRPr lang="en-US" sz="14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7637505" y="279400"/>
            <a:ext cx="13428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i="1" dirty="0"/>
              <a:t>Cha cha cha</a:t>
            </a:r>
          </a:p>
          <a:p>
            <a:pPr marL="0" lvl="1"/>
            <a:r>
              <a:rPr lang="en-US" i="1" dirty="0"/>
              <a:t>Jive</a:t>
            </a:r>
          </a:p>
          <a:p>
            <a:pPr marL="0" lvl="1"/>
            <a:r>
              <a:rPr lang="en-US" i="1" dirty="0"/>
              <a:t>Quickstep</a:t>
            </a:r>
          </a:p>
          <a:p>
            <a:pPr marL="0" lvl="1"/>
            <a:r>
              <a:rPr lang="en-US" i="1" dirty="0"/>
              <a:t>Rumba </a:t>
            </a:r>
          </a:p>
          <a:p>
            <a:pPr marL="0" lvl="1"/>
            <a:r>
              <a:rPr lang="en-US" i="1" dirty="0"/>
              <a:t>Samba</a:t>
            </a:r>
          </a:p>
          <a:p>
            <a:pPr marL="0" lvl="1"/>
            <a:r>
              <a:rPr lang="en-US" i="1" dirty="0"/>
              <a:t>Tango</a:t>
            </a:r>
          </a:p>
          <a:p>
            <a:pPr marL="0" lvl="1"/>
            <a:r>
              <a:rPr lang="en-US" i="1" dirty="0" smtClean="0"/>
              <a:t>Waltz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3177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8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rhythm</a:t>
            </a:r>
          </a:p>
        </p:txBody>
      </p:sp>
      <p:pic>
        <p:nvPicPr>
          <p:cNvPr id="6" name="Picture 5" descr="tango_synthetic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" y="1879600"/>
            <a:ext cx="6502400" cy="1397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00900" y="2425700"/>
            <a:ext cx="103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“Tango”</a:t>
            </a:r>
            <a:endParaRPr lang="en-US" dirty="0"/>
          </a:p>
        </p:txBody>
      </p:sp>
      <p:pic>
        <p:nvPicPr>
          <p:cNvPr id="8" name="Picture 7" descr="waltz_synthetic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" y="3676650"/>
            <a:ext cx="6502400" cy="1638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42378" y="4279900"/>
            <a:ext cx="99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“Waltz”</a:t>
            </a:r>
            <a:endParaRPr lang="en-US" dirty="0"/>
          </a:p>
        </p:txBody>
      </p:sp>
      <p:pic>
        <p:nvPicPr>
          <p:cNvPr id="11" name="tango_synth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66518" y="2597150"/>
            <a:ext cx="812800" cy="812800"/>
          </a:xfrm>
          <a:prstGeom prst="rect">
            <a:avLst/>
          </a:prstGeom>
        </p:spPr>
      </p:pic>
      <p:pic>
        <p:nvPicPr>
          <p:cNvPr id="12" name="waltz_synth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66518" y="4502150"/>
            <a:ext cx="812800" cy="812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07284" y="5789915"/>
            <a:ext cx="5875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Sturm, “The “horse” inside: Seeking causes of the </a:t>
            </a:r>
            <a:r>
              <a:rPr lang="en-US" sz="1400" i="1" dirty="0" err="1"/>
              <a:t>behaviours</a:t>
            </a:r>
            <a:r>
              <a:rPr lang="en-US" sz="1400" i="1" dirty="0"/>
              <a:t> of music content </a:t>
            </a:r>
            <a:r>
              <a:rPr lang="en-US" sz="1400" i="1" dirty="0" smtClean="0"/>
              <a:t/>
            </a:r>
            <a:br>
              <a:rPr lang="en-US" sz="1400" i="1" dirty="0" smtClean="0"/>
            </a:br>
            <a:r>
              <a:rPr lang="en-US" sz="1400" i="1" dirty="0" smtClean="0"/>
              <a:t>analysis </a:t>
            </a:r>
            <a:r>
              <a:rPr lang="en-US" sz="1400" i="1" dirty="0"/>
              <a:t>systems,” ACM Computers in Entertainment (accepted), </a:t>
            </a:r>
            <a:r>
              <a:rPr lang="en-US" sz="1400" i="1" dirty="0" smtClean="0"/>
              <a:t>2016.</a:t>
            </a:r>
            <a:endParaRPr lang="en-US" sz="14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637505" y="279400"/>
            <a:ext cx="13428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i="1" dirty="0"/>
              <a:t>Cha cha cha</a:t>
            </a:r>
          </a:p>
          <a:p>
            <a:pPr marL="0" lvl="1"/>
            <a:r>
              <a:rPr lang="en-US" i="1" dirty="0"/>
              <a:t>Jive</a:t>
            </a:r>
          </a:p>
          <a:p>
            <a:pPr marL="0" lvl="1"/>
            <a:r>
              <a:rPr lang="en-US" i="1" dirty="0"/>
              <a:t>Quickstep</a:t>
            </a:r>
          </a:p>
          <a:p>
            <a:pPr marL="0" lvl="1"/>
            <a:r>
              <a:rPr lang="en-US" i="1" dirty="0"/>
              <a:t>Rumba </a:t>
            </a:r>
          </a:p>
          <a:p>
            <a:pPr marL="0" lvl="1"/>
            <a:r>
              <a:rPr lang="en-US" i="1" dirty="0"/>
              <a:t>Samba</a:t>
            </a:r>
          </a:p>
          <a:p>
            <a:pPr marL="0" lvl="1"/>
            <a:r>
              <a:rPr lang="en-US" i="1" dirty="0"/>
              <a:t>Tango</a:t>
            </a:r>
          </a:p>
          <a:p>
            <a:pPr marL="0" lvl="1"/>
            <a:r>
              <a:rPr lang="en-US" i="1" dirty="0" smtClean="0"/>
              <a:t>Waltz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8025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8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3680" y="184848"/>
            <a:ext cx="9398001" cy="1452283"/>
          </a:xfrm>
        </p:spPr>
        <p:txBody>
          <a:bodyPr/>
          <a:lstStyle/>
          <a:p>
            <a:r>
              <a:rPr lang="en-US" dirty="0" smtClean="0"/>
              <a:t>A music rhythm </a:t>
            </a:r>
            <a:br>
              <a:rPr lang="en-US" dirty="0" smtClean="0"/>
            </a:br>
            <a:r>
              <a:rPr lang="en-US" dirty="0" smtClean="0"/>
              <a:t>recognition system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27051" y="2104650"/>
            <a:ext cx="5760466" cy="2963317"/>
            <a:chOff x="2192742" y="2086188"/>
            <a:chExt cx="5760466" cy="296331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64" b="89863" l="4216" r="89978">
                          <a14:foregroundMark x1="24186" y1="19914" x2="24186" y2="19914"/>
                          <a14:foregroundMark x1="19786" y1="5464" x2="19786" y2="5464"/>
                          <a14:foregroundMark x1="60392" y1="39756" x2="60392" y2="39756"/>
                          <a14:foregroundMark x1="56213" y1="33932" x2="56213" y2="33932"/>
                          <a14:foregroundMark x1="50851" y1="38893" x2="67825" y2="69518"/>
                          <a14:foregroundMark x1="26738" y1="40259" x2="49926" y2="89432"/>
                          <a14:foregroundMark x1="4216" y1="27175" x2="13499" y2="34364"/>
                          <a14:foregroundMark x1="16272" y1="41553" x2="19527" y2="52408"/>
                          <a14:foregroundMark x1="22078" y1="51474" x2="25814" y2="51474"/>
                          <a14:foregroundMark x1="17234" y1="33429" x2="19083" y2="33429"/>
                          <a14:foregroundMark x1="39978" y1="19482" x2="38092" y2="19051"/>
                          <a14:foregroundMark x1="44601" y1="11790" x2="44120" y2="6398"/>
                          <a14:foregroundMark x1="50407" y1="12725" x2="51331" y2="9561"/>
                          <a14:foregroundMark x1="53180" y1="18548" x2="55030" y2="18548"/>
                          <a14:foregroundMark x1="77108" y1="44285" x2="80584" y2="57800"/>
                          <a14:foregroundMark x1="75481" y1="68656" x2="70599" y2="56003"/>
                          <a14:foregroundMark x1="76849" y1="74047" x2="69896" y2="85766"/>
                          <a14:foregroundMark x1="69416" y1="42056" x2="74297" y2="51474"/>
                          <a14:foregroundMark x1="79660" y1="74982" x2="79401" y2="650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92742" y="2086188"/>
              <a:ext cx="5760466" cy="296331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472804">
              <a:off x="3863475" y="3622846"/>
              <a:ext cx="1108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8000"/>
                  </a:solidFill>
                  <a:latin typeface="Courier"/>
                  <a:cs typeface="Courier"/>
                </a:rPr>
                <a:t>TANGO</a:t>
              </a:r>
              <a:endParaRPr lang="en-US" sz="2400" dirty="0">
                <a:solidFill>
                  <a:srgbClr val="008000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407284" y="5756696"/>
            <a:ext cx="59000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Sturm, </a:t>
            </a:r>
            <a:r>
              <a:rPr lang="en-US" sz="1400" i="1" dirty="0" err="1"/>
              <a:t>Kereliuk</a:t>
            </a:r>
            <a:r>
              <a:rPr lang="en-US" sz="1400" i="1" dirty="0"/>
              <a:t>, </a:t>
            </a:r>
            <a:r>
              <a:rPr lang="en-US" sz="1400" i="1" dirty="0" smtClean="0"/>
              <a:t>and </a:t>
            </a:r>
            <a:r>
              <a:rPr lang="en-US" sz="1400" i="1" dirty="0" err="1"/>
              <a:t>Pikrakis</a:t>
            </a:r>
            <a:r>
              <a:rPr lang="en-US" sz="1400" i="1" dirty="0"/>
              <a:t>, “A closer look at deep learning </a:t>
            </a:r>
            <a:r>
              <a:rPr lang="en-US" sz="1400" i="1" dirty="0" smtClean="0"/>
              <a:t>neural networks</a:t>
            </a:r>
            <a:br>
              <a:rPr lang="en-US" sz="1400" i="1" dirty="0" smtClean="0"/>
            </a:br>
            <a:r>
              <a:rPr lang="en-US" sz="1400" i="1" dirty="0" smtClean="0"/>
              <a:t>with </a:t>
            </a:r>
            <a:r>
              <a:rPr lang="en-US" sz="1400" i="1" dirty="0"/>
              <a:t>low-level spectral periodicity features,” in Proc. Int. Workshop on </a:t>
            </a:r>
            <a:r>
              <a:rPr lang="en-US" sz="1400" i="1" dirty="0" smtClean="0"/>
              <a:t/>
            </a:r>
            <a:br>
              <a:rPr lang="en-US" sz="1400" i="1" dirty="0" smtClean="0"/>
            </a:br>
            <a:r>
              <a:rPr lang="en-US" sz="1400" i="1" dirty="0" smtClean="0"/>
              <a:t>Cognitive </a:t>
            </a:r>
            <a:r>
              <a:rPr lang="en-US" sz="1400" i="1" dirty="0"/>
              <a:t>Info. Process., </a:t>
            </a:r>
            <a:r>
              <a:rPr lang="en-US" sz="1400" i="1" dirty="0" smtClean="0"/>
              <a:t>2014</a:t>
            </a:r>
            <a:r>
              <a:rPr lang="en-US" sz="1400" i="1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29300" y="2781300"/>
            <a:ext cx="28905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Amplitude </a:t>
            </a:r>
            <a:r>
              <a:rPr lang="en-US" dirty="0" smtClean="0"/>
              <a:t>envelope</a:t>
            </a:r>
            <a:br>
              <a:rPr lang="en-US" dirty="0" smtClean="0"/>
            </a:br>
            <a:r>
              <a:rPr lang="en-US" dirty="0" smtClean="0"/>
              <a:t>periodicities over 10 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Deep neural network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91% train/test accuracy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in 7 rhythm </a:t>
            </a:r>
            <a:r>
              <a:rPr lang="en-US" dirty="0" smtClean="0">
                <a:solidFill>
                  <a:srgbClr val="FF0000"/>
                </a:solidFill>
              </a:rPr>
              <a:t>classes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018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6" y="1601149"/>
            <a:ext cx="8043946" cy="4364598"/>
          </a:xfrm>
        </p:spPr>
        <p:txBody>
          <a:bodyPr>
            <a:noAutofit/>
          </a:bodyPr>
          <a:lstStyle/>
          <a:p>
            <a:r>
              <a:rPr lang="en-US" sz="2800" dirty="0" smtClean="0"/>
              <a:t>Premier edition!</a:t>
            </a:r>
          </a:p>
          <a:p>
            <a:r>
              <a:rPr lang="en-US" sz="2800" dirty="0" smtClean="0"/>
              <a:t>Acknowledgments to the </a:t>
            </a:r>
            <a:r>
              <a:rPr lang="en-US" sz="2800" dirty="0"/>
              <a:t>EPSRC </a:t>
            </a:r>
            <a:r>
              <a:rPr lang="en-US" sz="2600" i="1" dirty="0" smtClean="0"/>
              <a:t>Platform </a:t>
            </a:r>
            <a:r>
              <a:rPr lang="en-US" sz="2600" i="1" dirty="0"/>
              <a:t>Grant on Digital Music (EP/K009559/1</a:t>
            </a:r>
            <a:r>
              <a:rPr lang="en-US" sz="2600" i="1" dirty="0" smtClean="0"/>
              <a:t>) </a:t>
            </a:r>
          </a:p>
          <a:p>
            <a:r>
              <a:rPr lang="en-US" sz="2800" dirty="0" smtClean="0"/>
              <a:t>HORSE 2016 is co</a:t>
            </a:r>
            <a:r>
              <a:rPr lang="en-US" sz="2800" dirty="0"/>
              <a:t>-</a:t>
            </a:r>
            <a:r>
              <a:rPr lang="en-US" sz="2800" dirty="0" err="1" smtClean="0"/>
              <a:t>organised</a:t>
            </a:r>
            <a:r>
              <a:rPr lang="en-US" sz="2800" dirty="0" smtClean="0"/>
              <a:t> by</a:t>
            </a:r>
          </a:p>
          <a:p>
            <a:pPr lvl="1"/>
            <a:r>
              <a:rPr lang="en-US" sz="2800" dirty="0" smtClean="0"/>
              <a:t>Applied </a:t>
            </a:r>
            <a:r>
              <a:rPr lang="en-US" sz="2800" dirty="0"/>
              <a:t>Machine Learning Lab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http://machinelearning.eecs.qmul.ac.uk</a:t>
            </a:r>
            <a:r>
              <a:rPr lang="en-US" sz="2800" dirty="0" smtClean="0">
                <a:hlinkClick r:id="rId2"/>
              </a:rPr>
              <a:t>/</a:t>
            </a:r>
            <a:r>
              <a:rPr lang="en-US" sz="2800" dirty="0" smtClean="0"/>
              <a:t> </a:t>
            </a:r>
          </a:p>
          <a:p>
            <a:pPr lvl="1"/>
            <a:r>
              <a:rPr lang="en-US" sz="2800" dirty="0" smtClean="0"/>
              <a:t>Machine </a:t>
            </a:r>
            <a:r>
              <a:rPr lang="en-US" sz="2800" dirty="0"/>
              <a:t>Listening Lab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http://machine-listening.eecs.qmul.ac.uk</a:t>
            </a:r>
            <a:r>
              <a:rPr lang="en-US" sz="2800" dirty="0" smtClean="0">
                <a:hlinkClick r:id="rId3"/>
              </a:rPr>
              <a:t>/</a:t>
            </a:r>
            <a:r>
              <a:rPr lang="en-US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174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3680" y="184848"/>
            <a:ext cx="9398001" cy="1452283"/>
          </a:xfrm>
        </p:spPr>
        <p:txBody>
          <a:bodyPr/>
          <a:lstStyle/>
          <a:p>
            <a:r>
              <a:rPr lang="en-US" dirty="0" smtClean="0"/>
              <a:t>A music rhythm </a:t>
            </a:r>
            <a:br>
              <a:rPr lang="en-US" dirty="0" smtClean="0"/>
            </a:br>
            <a:r>
              <a:rPr lang="en-US" dirty="0" smtClean="0"/>
              <a:t>recognition system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27051" y="2104650"/>
            <a:ext cx="5760466" cy="2963317"/>
            <a:chOff x="2192742" y="2086188"/>
            <a:chExt cx="5760466" cy="296331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464" b="89863" l="4216" r="89978">
                          <a14:foregroundMark x1="24186" y1="19914" x2="24186" y2="19914"/>
                          <a14:foregroundMark x1="19786" y1="5464" x2="19786" y2="5464"/>
                          <a14:foregroundMark x1="60392" y1="39756" x2="60392" y2="39756"/>
                          <a14:foregroundMark x1="56213" y1="33932" x2="56213" y2="33932"/>
                          <a14:foregroundMark x1="50851" y1="38893" x2="67825" y2="69518"/>
                          <a14:foregroundMark x1="26738" y1="40259" x2="49926" y2="89432"/>
                          <a14:foregroundMark x1="4216" y1="27175" x2="13499" y2="34364"/>
                          <a14:foregroundMark x1="16272" y1="41553" x2="19527" y2="52408"/>
                          <a14:foregroundMark x1="22078" y1="51474" x2="25814" y2="51474"/>
                          <a14:foregroundMark x1="17234" y1="33429" x2="19083" y2="33429"/>
                          <a14:foregroundMark x1="39978" y1="19482" x2="38092" y2="19051"/>
                          <a14:foregroundMark x1="44601" y1="11790" x2="44120" y2="6398"/>
                          <a14:foregroundMark x1="50407" y1="12725" x2="51331" y2="9561"/>
                          <a14:foregroundMark x1="53180" y1="18548" x2="55030" y2="18548"/>
                          <a14:foregroundMark x1="77108" y1="44285" x2="80584" y2="57800"/>
                          <a14:foregroundMark x1="75481" y1="68656" x2="70599" y2="56003"/>
                          <a14:foregroundMark x1="76849" y1="74047" x2="69896" y2="85766"/>
                          <a14:foregroundMark x1="69416" y1="42056" x2="74297" y2="51474"/>
                          <a14:foregroundMark x1="79660" y1="74982" x2="79401" y2="650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92742" y="2086188"/>
              <a:ext cx="5760466" cy="296331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472804">
              <a:off x="3863475" y="3622846"/>
              <a:ext cx="1108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8000"/>
                  </a:solidFill>
                  <a:latin typeface="Courier"/>
                  <a:cs typeface="Courier"/>
                </a:rPr>
                <a:t>TANGO</a:t>
              </a:r>
              <a:endParaRPr lang="en-US" sz="2400" dirty="0">
                <a:solidFill>
                  <a:srgbClr val="008000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407284" y="5756696"/>
            <a:ext cx="59000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Sturm, </a:t>
            </a:r>
            <a:r>
              <a:rPr lang="en-US" sz="1400" i="1" dirty="0" err="1"/>
              <a:t>Kereliuk</a:t>
            </a:r>
            <a:r>
              <a:rPr lang="en-US" sz="1400" i="1" dirty="0"/>
              <a:t>, </a:t>
            </a:r>
            <a:r>
              <a:rPr lang="en-US" sz="1400" i="1" dirty="0" smtClean="0"/>
              <a:t>and </a:t>
            </a:r>
            <a:r>
              <a:rPr lang="en-US" sz="1400" i="1" dirty="0" err="1"/>
              <a:t>Pikrakis</a:t>
            </a:r>
            <a:r>
              <a:rPr lang="en-US" sz="1400" i="1" dirty="0"/>
              <a:t>, “A closer look at deep learning </a:t>
            </a:r>
            <a:r>
              <a:rPr lang="en-US" sz="1400" i="1" dirty="0" smtClean="0"/>
              <a:t>neural networks</a:t>
            </a:r>
            <a:br>
              <a:rPr lang="en-US" sz="1400" i="1" dirty="0" smtClean="0"/>
            </a:br>
            <a:r>
              <a:rPr lang="en-US" sz="1400" i="1" dirty="0" smtClean="0"/>
              <a:t>with </a:t>
            </a:r>
            <a:r>
              <a:rPr lang="en-US" sz="1400" i="1" dirty="0"/>
              <a:t>low-level spectral periodicity features,” in Proc. Int. Workshop on </a:t>
            </a:r>
            <a:r>
              <a:rPr lang="en-US" sz="1400" i="1" dirty="0" smtClean="0"/>
              <a:t/>
            </a:r>
            <a:br>
              <a:rPr lang="en-US" sz="1400" i="1" dirty="0" smtClean="0"/>
            </a:br>
            <a:r>
              <a:rPr lang="en-US" sz="1400" i="1" dirty="0" smtClean="0"/>
              <a:t>Cognitive </a:t>
            </a:r>
            <a:r>
              <a:rPr lang="en-US" sz="1400" i="1" dirty="0"/>
              <a:t>Info. Process., </a:t>
            </a:r>
            <a:r>
              <a:rPr lang="en-US" sz="1400" i="1" dirty="0" smtClean="0"/>
              <a:t>2014</a:t>
            </a:r>
            <a:r>
              <a:rPr lang="en-US" sz="1400" i="1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29300" y="2781300"/>
            <a:ext cx="28905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Amplitude </a:t>
            </a:r>
            <a:r>
              <a:rPr lang="en-US" dirty="0" smtClean="0"/>
              <a:t>envelope</a:t>
            </a:r>
            <a:br>
              <a:rPr lang="en-US" dirty="0" smtClean="0"/>
            </a:br>
            <a:r>
              <a:rPr lang="en-US" dirty="0" smtClean="0"/>
              <a:t>periodicities over 10 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Deep neural network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91% train/test accuracy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in 7 rhythm </a:t>
            </a:r>
            <a:r>
              <a:rPr lang="en-US" dirty="0" smtClean="0">
                <a:solidFill>
                  <a:srgbClr val="FF0000"/>
                </a:solidFill>
              </a:rPr>
              <a:t>classes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9576417">
            <a:off x="169712" y="1121117"/>
            <a:ext cx="904085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9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D1282E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Marker Felt"/>
                <a:cs typeface="Marker Felt"/>
              </a:rPr>
              <a:t>How?</a:t>
            </a:r>
            <a:endParaRPr lang="en-US" sz="29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D1282E"/>
              </a:solidFill>
              <a:effectLst>
                <a:outerShdw blurRad="50800" algn="tl" rotWithShape="0">
                  <a:srgbClr val="000000"/>
                </a:outerShdw>
              </a:effectLst>
              <a:latin typeface="Marker Felt"/>
              <a:cs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283257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88900"/>
            <a:ext cx="8313529" cy="11049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One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lurking cue</a:t>
            </a:r>
            <a:endParaRPr lang="en-US" dirty="0"/>
          </a:p>
        </p:txBody>
      </p:sp>
      <p:pic>
        <p:nvPicPr>
          <p:cNvPr id="6" name="Picture 5" descr="tempo_BALLROOM_DEFLATE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32802"/>
            <a:ext cx="8313529" cy="41339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7284" y="5756696"/>
            <a:ext cx="59000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Sturm, </a:t>
            </a:r>
            <a:r>
              <a:rPr lang="en-US" sz="1400" i="1" dirty="0" err="1"/>
              <a:t>Kereliuk</a:t>
            </a:r>
            <a:r>
              <a:rPr lang="en-US" sz="1400" i="1" dirty="0"/>
              <a:t>, </a:t>
            </a:r>
            <a:r>
              <a:rPr lang="en-US" sz="1400" i="1" dirty="0" smtClean="0"/>
              <a:t>and </a:t>
            </a:r>
            <a:r>
              <a:rPr lang="en-US" sz="1400" i="1" dirty="0" err="1"/>
              <a:t>Pikrakis</a:t>
            </a:r>
            <a:r>
              <a:rPr lang="en-US" sz="1400" i="1" dirty="0"/>
              <a:t>, “A closer look at deep learning </a:t>
            </a:r>
            <a:r>
              <a:rPr lang="en-US" sz="1400" i="1" dirty="0" smtClean="0"/>
              <a:t>neural networks</a:t>
            </a:r>
            <a:br>
              <a:rPr lang="en-US" sz="1400" i="1" dirty="0" smtClean="0"/>
            </a:br>
            <a:r>
              <a:rPr lang="en-US" sz="1400" i="1" dirty="0" smtClean="0"/>
              <a:t>with </a:t>
            </a:r>
            <a:r>
              <a:rPr lang="en-US" sz="1400" i="1" dirty="0"/>
              <a:t>low-level spectral periodicity features,” in Proc. Int. Workshop on </a:t>
            </a:r>
            <a:r>
              <a:rPr lang="en-US" sz="1400" i="1" dirty="0" smtClean="0"/>
              <a:t/>
            </a:r>
            <a:br>
              <a:rPr lang="en-US" sz="1400" i="1" dirty="0" smtClean="0"/>
            </a:br>
            <a:r>
              <a:rPr lang="en-US" sz="1400" i="1" dirty="0" smtClean="0"/>
              <a:t>Cognitive </a:t>
            </a:r>
            <a:r>
              <a:rPr lang="en-US" sz="1400" i="1" dirty="0"/>
              <a:t>Info. Process., </a:t>
            </a:r>
            <a:r>
              <a:rPr lang="en-US" sz="1400" i="1" dirty="0" smtClean="0"/>
              <a:t>2014</a:t>
            </a:r>
            <a:r>
              <a:rPr lang="en-US" sz="14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858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96900"/>
            <a:ext cx="8313529" cy="1104900"/>
          </a:xfrm>
        </p:spPr>
        <p:txBody>
          <a:bodyPr>
            <a:normAutofit fontScale="90000"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Machines learn </a:t>
            </a:r>
            <a:br>
              <a:rPr lang="en-US" i="1" dirty="0" smtClean="0">
                <a:solidFill>
                  <a:srgbClr val="000000"/>
                </a:solidFill>
              </a:rPr>
            </a:br>
            <a:r>
              <a:rPr lang="en-US" i="1" dirty="0" smtClean="0">
                <a:solidFill>
                  <a:srgbClr val="000000"/>
                </a:solidFill>
              </a:rPr>
              <a:t>the </a:t>
            </a:r>
            <a:r>
              <a:rPr lang="en-US" i="1" dirty="0" err="1" smtClean="0">
                <a:solidFill>
                  <a:srgbClr val="000000"/>
                </a:solidFill>
              </a:rPr>
              <a:t>darndest</a:t>
            </a:r>
            <a:r>
              <a:rPr lang="en-US" i="1" dirty="0" smtClean="0">
                <a:solidFill>
                  <a:srgbClr val="000000"/>
                </a:solidFill>
              </a:rPr>
              <a:t> things!</a:t>
            </a:r>
            <a:endParaRPr lang="en-US" i="1" dirty="0"/>
          </a:p>
        </p:txBody>
      </p:sp>
      <p:pic>
        <p:nvPicPr>
          <p:cNvPr id="4" name="Picture 3" descr="caus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1" y="2684180"/>
            <a:ext cx="2396789" cy="1348194"/>
          </a:xfrm>
          <a:prstGeom prst="rect">
            <a:avLst/>
          </a:prstGeom>
        </p:spPr>
      </p:pic>
      <p:pic>
        <p:nvPicPr>
          <p:cNvPr id="5" name="Picture 4" descr="causa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06" y="2024935"/>
            <a:ext cx="2396789" cy="2228265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>
            <a:off x="2470995" y="4224072"/>
            <a:ext cx="216024" cy="504056"/>
          </a:xfrm>
          <a:prstGeom prst="upArrow">
            <a:avLst/>
          </a:prstGeom>
          <a:solidFill>
            <a:srgbClr val="AAD1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1991" y="4757256"/>
            <a:ext cx="1426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INTENDED</a:t>
            </a:r>
          </a:p>
          <a:p>
            <a:pPr algn="ctr"/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9" name="Up Arrow 8"/>
          <p:cNvSpPr/>
          <p:nvPr/>
        </p:nvSpPr>
        <p:spPr>
          <a:xfrm>
            <a:off x="6407995" y="4253200"/>
            <a:ext cx="216024" cy="504056"/>
          </a:xfrm>
          <a:prstGeom prst="upArrow">
            <a:avLst/>
          </a:prstGeom>
          <a:solidFill>
            <a:srgbClr val="AAD1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4547" y="4764712"/>
            <a:ext cx="156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ALTERNATE</a:t>
            </a:r>
            <a:br>
              <a:rPr lang="en-US" dirty="0" smtClean="0"/>
            </a:br>
            <a:r>
              <a:rPr lang="en-US" dirty="0" smtClean="0"/>
              <a:t>ROUTE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028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Taxidermy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6" b="95635" l="664" r="100000">
                        <a14:foregroundMark x1="17320" y1="62132" x2="47556" y2="20000"/>
                        <a14:foregroundMark x1="74593" y1="14822" x2="91551" y2="43655"/>
                        <a14:foregroundMark x1="85757" y1="21218" x2="92637" y2="13299"/>
                        <a14:foregroundMark x1="6457" y1="81218" x2="9173" y2="80305"/>
                        <a14:foregroundMark x1="14243" y1="85482" x2="17139" y2="83655"/>
                        <a14:foregroundMark x1="23416" y1="84873" x2="24864" y2="84569"/>
                        <a14:foregroundMark x1="34460" y1="86802" x2="37236" y2="84467"/>
                        <a14:foregroundMark x1="46168" y1="88426" x2="47194" y2="87310"/>
                        <a14:foregroundMark x1="52203" y1="88325" x2="53832" y2="86599"/>
                        <a14:foregroundMark x1="55100" y1="91574" x2="58902" y2="87716"/>
                        <a14:foregroundMark x1="78033" y1="87310" x2="80386" y2="84873"/>
                        <a14:foregroundMark x1="74894" y1="86701" x2="76886" y2="84569"/>
                        <a14:backgroundMark x1="7725" y1="25178" x2="7725" y2="55431"/>
                        <a14:backgroundMark x1="98189" y1="30254" x2="98914" y2="575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700" y="1652065"/>
            <a:ext cx="7048500" cy="418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90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29"/>
            <a:ext cx="8147051" cy="998071"/>
          </a:xfrm>
        </p:spPr>
        <p:txBody>
          <a:bodyPr/>
          <a:lstStyle/>
          <a:p>
            <a:r>
              <a:rPr lang="en-US" dirty="0" smtClean="0"/>
              <a:t>On Taxidermy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393264"/>
            <a:ext cx="8147051" cy="4537635"/>
          </a:xfrm>
        </p:spPr>
        <p:txBody>
          <a:bodyPr>
            <a:normAutofit/>
          </a:bodyPr>
          <a:lstStyle/>
          <a:p>
            <a:r>
              <a:rPr lang="en-US" dirty="0" smtClean="0"/>
              <a:t>What should you do upon discovering a system to be giving the right answers for the wrong reasons?</a:t>
            </a:r>
          </a:p>
          <a:p>
            <a:pPr lvl="1"/>
            <a:r>
              <a:rPr lang="en-US" dirty="0" smtClean="0"/>
              <a:t>You </a:t>
            </a:r>
            <a:r>
              <a:rPr lang="en-US" dirty="0"/>
              <a:t>have </a:t>
            </a:r>
            <a:r>
              <a:rPr lang="en-US" dirty="0" smtClean="0"/>
              <a:t>uncovered valuable </a:t>
            </a:r>
            <a:r>
              <a:rPr lang="en-US" dirty="0"/>
              <a:t>information to improve </a:t>
            </a:r>
            <a:r>
              <a:rPr lang="en-US" dirty="0" smtClean="0"/>
              <a:t>a system, its training</a:t>
            </a:r>
            <a:r>
              <a:rPr lang="en-US" dirty="0"/>
              <a:t>, </a:t>
            </a:r>
            <a:r>
              <a:rPr lang="en-US" dirty="0" smtClean="0"/>
              <a:t>our datasets</a:t>
            </a:r>
            <a:r>
              <a:rPr lang="en-US" dirty="0"/>
              <a:t>, etc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ublish </a:t>
            </a:r>
            <a:r>
              <a:rPr lang="en-US" dirty="0"/>
              <a:t>your findings </a:t>
            </a:r>
            <a:r>
              <a:rPr lang="en-US" i="1" dirty="0"/>
              <a:t>with reproducible code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Examples: </a:t>
            </a:r>
            <a:r>
              <a:rPr lang="en-US" dirty="0">
                <a:hlinkClick r:id="rId2"/>
              </a:rPr>
              <a:t>http://www.eecs.qmul.ac.uk/~sturm/software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A pessimist would call </a:t>
            </a:r>
            <a:r>
              <a:rPr lang="en-US" dirty="0" err="1" smtClean="0"/>
              <a:t>Pfungst’s</a:t>
            </a:r>
            <a:r>
              <a:rPr lang="en-US" dirty="0" smtClean="0"/>
              <a:t> work a “negative result”, but it is one of the greatest contributions to modern scientific methodology.</a:t>
            </a:r>
          </a:p>
          <a:p>
            <a:pPr lvl="1"/>
            <a:r>
              <a:rPr lang="en-US" dirty="0"/>
              <a:t>O. </a:t>
            </a:r>
            <a:r>
              <a:rPr lang="en-US" dirty="0" err="1"/>
              <a:t>Pfungst</a:t>
            </a:r>
            <a:r>
              <a:rPr lang="en-US" dirty="0"/>
              <a:t>, </a:t>
            </a:r>
            <a:r>
              <a:rPr lang="en-US" u="sng" dirty="0"/>
              <a:t>Clever Hans (The horse of Mr. Von </a:t>
            </a:r>
            <a:r>
              <a:rPr lang="en-US" u="sng" dirty="0" err="1"/>
              <a:t>Osten</a:t>
            </a:r>
            <a:r>
              <a:rPr lang="en-US" u="sng" dirty="0"/>
              <a:t>): A contribution to experimental animal and human psychology</a:t>
            </a:r>
            <a:r>
              <a:rPr lang="en-US" dirty="0"/>
              <a:t>. New York: Henry Holt, 1911.</a:t>
            </a:r>
          </a:p>
        </p:txBody>
      </p:sp>
    </p:spTree>
    <p:extLst>
      <p:ext uri="{BB962C8B-B14F-4D97-AF65-F5344CB8AC3E}">
        <p14:creationId xmlns:p14="http://schemas.microsoft.com/office/powerpoint/2010/main" val="920695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29"/>
            <a:ext cx="8147051" cy="998071"/>
          </a:xfrm>
        </p:spPr>
        <p:txBody>
          <a:bodyPr/>
          <a:lstStyle/>
          <a:p>
            <a:r>
              <a:rPr lang="en-US" dirty="0" smtClean="0"/>
              <a:t>On Taxidermy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393264"/>
            <a:ext cx="8302625" cy="4537635"/>
          </a:xfrm>
        </p:spPr>
        <p:txBody>
          <a:bodyPr>
            <a:normAutofit/>
          </a:bodyPr>
          <a:lstStyle/>
          <a:p>
            <a:r>
              <a:rPr lang="en-US" dirty="0" smtClean="0"/>
              <a:t>What should you do when someone discovers </a:t>
            </a:r>
            <a:r>
              <a:rPr lang="en-US" i="1" dirty="0" smtClean="0"/>
              <a:t>your</a:t>
            </a:r>
            <a:r>
              <a:rPr lang="en-US" dirty="0" smtClean="0"/>
              <a:t> system to be a “horse”?</a:t>
            </a:r>
          </a:p>
          <a:p>
            <a:pPr lvl="1"/>
            <a:r>
              <a:rPr lang="en-US" dirty="0" smtClean="0"/>
              <a:t>Don’t take it personally</a:t>
            </a:r>
          </a:p>
          <a:p>
            <a:pPr lvl="1"/>
            <a:r>
              <a:rPr lang="en-US" dirty="0" smtClean="0"/>
              <a:t>Celebrate! They have uncovered </a:t>
            </a:r>
            <a:r>
              <a:rPr lang="en-US" dirty="0" smtClean="0"/>
              <a:t>useful information </a:t>
            </a:r>
            <a:r>
              <a:rPr lang="en-US" dirty="0"/>
              <a:t>to improve </a:t>
            </a:r>
            <a:r>
              <a:rPr lang="en-US" dirty="0" smtClean="0"/>
              <a:t>your system, its training</a:t>
            </a:r>
            <a:r>
              <a:rPr lang="en-US" dirty="0"/>
              <a:t>, </a:t>
            </a:r>
            <a:r>
              <a:rPr lang="en-US" dirty="0" smtClean="0"/>
              <a:t>our datasets</a:t>
            </a:r>
            <a:r>
              <a:rPr lang="en-US" dirty="0"/>
              <a:t>, </a:t>
            </a:r>
            <a:r>
              <a:rPr lang="en-US" dirty="0" smtClean="0"/>
              <a:t>and </a:t>
            </a:r>
            <a:r>
              <a:rPr lang="en-US" dirty="0" smtClean="0"/>
              <a:t>moving </a:t>
            </a:r>
            <a:r>
              <a:rPr lang="en-US" dirty="0"/>
              <a:t>forward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Collaborate to build a better system.</a:t>
            </a:r>
          </a:p>
          <a:p>
            <a:r>
              <a:rPr lang="en-US" dirty="0"/>
              <a:t>T</a:t>
            </a:r>
            <a:r>
              <a:rPr lang="en-US" dirty="0" smtClean="0"/>
              <a:t>he default position for any machine learning system is, “horse” until proven otherwise.</a:t>
            </a:r>
          </a:p>
          <a:p>
            <a:pPr lvl="1"/>
            <a:r>
              <a:rPr lang="en-US" dirty="0" smtClean="0"/>
              <a:t>Don’t stop at the cross-validation accuracies, confusions, etc.</a:t>
            </a:r>
          </a:p>
          <a:p>
            <a:pPr lvl="1"/>
            <a:r>
              <a:rPr lang="en-US" i="1" dirty="0" smtClean="0"/>
              <a:t>Work to </a:t>
            </a:r>
            <a:r>
              <a:rPr lang="en-US" i="1" dirty="0" smtClean="0"/>
              <a:t>explain what the system has actually learned</a:t>
            </a:r>
            <a:r>
              <a:rPr lang="en-US" i="1" dirty="0"/>
              <a:t> </a:t>
            </a:r>
            <a:r>
              <a:rPr lang="en-US" i="1" dirty="0" smtClean="0"/>
              <a:t>to do.</a:t>
            </a:r>
          </a:p>
        </p:txBody>
      </p:sp>
    </p:spTree>
    <p:extLst>
      <p:ext uri="{BB962C8B-B14F-4D97-AF65-F5344CB8AC3E}">
        <p14:creationId xmlns:p14="http://schemas.microsoft.com/office/powerpoint/2010/main" val="990906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HORSE 2016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i="1" dirty="0">
                <a:solidFill>
                  <a:srgbClr val="000000"/>
                </a:solidFill>
              </a:rPr>
              <a:t>On “Horses” and “Potemkin Villages”</a:t>
            </a:r>
            <a:br>
              <a:rPr lang="en-US" b="1" i="1" dirty="0">
                <a:solidFill>
                  <a:srgbClr val="000000"/>
                </a:solidFill>
              </a:rPr>
            </a:br>
            <a:r>
              <a:rPr lang="en-US" b="1" i="1" dirty="0">
                <a:solidFill>
                  <a:srgbClr val="000000"/>
                </a:solidFill>
              </a:rPr>
              <a:t>in Applied Machine Learning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5" name="Picture 4" descr="horse20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784"/>
            <a:ext cx="9144000" cy="629107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251200" y="1879600"/>
            <a:ext cx="650875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83039" y="909935"/>
            <a:ext cx="1612378" cy="923330"/>
          </a:xfrm>
          <a:prstGeom prst="rect">
            <a:avLst/>
          </a:prstGeom>
          <a:solidFill>
            <a:srgbClr val="FFFFFF">
              <a:alpha val="66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Clever </a:t>
            </a:r>
            <a:r>
              <a:rPr lang="en-US" dirty="0" smtClean="0">
                <a:solidFill>
                  <a:srgbClr val="000000"/>
                </a:solidFill>
              </a:rPr>
              <a:t>Hans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revealed to be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a “horse”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143500" y="1879600"/>
            <a:ext cx="8255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13390" y="1048434"/>
            <a:ext cx="1184940" cy="646331"/>
          </a:xfrm>
          <a:prstGeom prst="rect">
            <a:avLst/>
          </a:prstGeom>
          <a:solidFill>
            <a:srgbClr val="FFFFFF">
              <a:alpha val="66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r>
              <a:rPr lang="en-US" baseline="30000" dirty="0" smtClean="0">
                <a:solidFill>
                  <a:srgbClr val="000000"/>
                </a:solidFill>
              </a:rPr>
              <a:t>st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year of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HORSE!</a:t>
            </a:r>
          </a:p>
        </p:txBody>
      </p:sp>
    </p:spTree>
    <p:extLst>
      <p:ext uri="{BB962C8B-B14F-4D97-AF65-F5344CB8AC3E}">
        <p14:creationId xmlns:p14="http://schemas.microsoft.com/office/powerpoint/2010/main" val="1188485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Thank you for attending</a:t>
            </a:r>
            <a:r>
              <a:rPr lang="en-US" sz="3200" dirty="0"/>
              <a:t>! </a:t>
            </a:r>
            <a:endParaRPr lang="en-US" sz="3200" dirty="0" smtClean="0"/>
          </a:p>
          <a:p>
            <a:pPr lvl="1"/>
            <a:r>
              <a:rPr lang="en-US" sz="3000" dirty="0" smtClean="0"/>
              <a:t>It </a:t>
            </a:r>
            <a:r>
              <a:rPr lang="en-US" sz="3000" i="1" dirty="0" smtClean="0"/>
              <a:t>is</a:t>
            </a:r>
            <a:r>
              <a:rPr lang="en-US" sz="3000" dirty="0" smtClean="0"/>
              <a:t> </a:t>
            </a:r>
            <a:r>
              <a:rPr lang="en-US" sz="3000" dirty="0"/>
              <a:t>a </a:t>
            </a:r>
            <a:r>
              <a:rPr lang="en-US" sz="3000" dirty="0" smtClean="0"/>
              <a:t>weird idea for a workshop.</a:t>
            </a:r>
          </a:p>
          <a:p>
            <a:pPr lvl="1"/>
            <a:r>
              <a:rPr lang="en-US" sz="3000" dirty="0" smtClean="0"/>
              <a:t>And you get free coffee and lunch!</a:t>
            </a:r>
            <a:endParaRPr lang="en-US" sz="3200" dirty="0" smtClean="0"/>
          </a:p>
          <a:p>
            <a:r>
              <a:rPr lang="en-US" sz="3200" dirty="0" smtClean="0"/>
              <a:t>Thank you to all the contributors</a:t>
            </a:r>
            <a:r>
              <a:rPr lang="en-US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5323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30"/>
            <a:ext cx="8147051" cy="774818"/>
          </a:xfrm>
        </p:spPr>
        <p:txBody>
          <a:bodyPr/>
          <a:lstStyle/>
          <a:p>
            <a:r>
              <a:rPr lang="en-US" dirty="0" smtClean="0"/>
              <a:t>SCHEDULE, part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952500"/>
            <a:ext cx="82677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90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29"/>
            <a:ext cx="8147051" cy="721345"/>
          </a:xfrm>
        </p:spPr>
        <p:txBody>
          <a:bodyPr/>
          <a:lstStyle/>
          <a:p>
            <a:r>
              <a:rPr lang="en-US" dirty="0"/>
              <a:t>SCHEDULE</a:t>
            </a:r>
            <a:r>
              <a:rPr lang="en-US" dirty="0" smtClean="0"/>
              <a:t>, </a:t>
            </a:r>
            <a:r>
              <a:rPr lang="en-US" dirty="0"/>
              <a:t>part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4533" y="5594190"/>
            <a:ext cx="85000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16h30 : Make our way to Half Moon Pub (Mile End </a:t>
            </a:r>
            <a:r>
              <a:rPr lang="en-US" sz="2200" dirty="0" err="1" smtClean="0"/>
              <a:t>Wetherspoons</a:t>
            </a:r>
            <a:r>
              <a:rPr lang="en-US" sz="2200" dirty="0" smtClean="0"/>
              <a:t>) 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905044"/>
            <a:ext cx="82423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23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memoriam, Ed Young </a:t>
            </a:r>
            <a:r>
              <a:rPr lang="en-US" b="1" dirty="0"/>
              <a:t>(1919-2016</a:t>
            </a:r>
            <a:r>
              <a:rPr lang="en-US" b="1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6568" y="6363368"/>
            <a:ext cx="1520157" cy="508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1958-1966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75" y="1761565"/>
            <a:ext cx="8178800" cy="4604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0" y="38100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12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48" y="1371600"/>
            <a:ext cx="8147304" cy="2667000"/>
          </a:xfrm>
        </p:spPr>
        <p:txBody>
          <a:bodyPr>
            <a:noAutofit/>
          </a:bodyPr>
          <a:lstStyle/>
          <a:p>
            <a:r>
              <a:rPr lang="en-US" sz="9000" dirty="0" smtClean="0"/>
              <a:t>“Horse” taxonomy and taxidermy </a:t>
            </a:r>
            <a:endParaRPr lang="en-US" sz="9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48" y="4214367"/>
            <a:ext cx="8147304" cy="667512"/>
          </a:xfrm>
        </p:spPr>
        <p:txBody>
          <a:bodyPr>
            <a:normAutofit fontScale="47500" lnSpcReduction="20000"/>
          </a:bodyPr>
          <a:lstStyle/>
          <a:p>
            <a:r>
              <a:rPr lang="en-US" sz="9000" b="1" i="1" dirty="0" smtClean="0">
                <a:solidFill>
                  <a:srgbClr val="000000"/>
                </a:solidFill>
              </a:rPr>
              <a:t>Bob L. Sturm</a:t>
            </a:r>
            <a:endParaRPr lang="en-US" sz="90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63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Saddle">
  <a:themeElements>
    <a:clrScheme name="Saddle">
      <a:dk1>
        <a:srgbClr val="302C24"/>
      </a:dk1>
      <a:lt1>
        <a:sysClr val="window" lastClr="FFFFFF"/>
      </a:lt1>
      <a:dk2>
        <a:srgbClr val="AC6416"/>
      </a:dk2>
      <a:lt2>
        <a:srgbClr val="E8E4DB"/>
      </a:lt2>
      <a:accent1>
        <a:srgbClr val="C6B178"/>
      </a:accent1>
      <a:accent2>
        <a:srgbClr val="9C5B14"/>
      </a:accent2>
      <a:accent3>
        <a:srgbClr val="71B2BC"/>
      </a:accent3>
      <a:accent4>
        <a:srgbClr val="78AA5D"/>
      </a:accent4>
      <a:accent5>
        <a:srgbClr val="867099"/>
      </a:accent5>
      <a:accent6>
        <a:srgbClr val="4C6F75"/>
      </a:accent6>
      <a:hlink>
        <a:srgbClr val="F27B0E"/>
      </a:hlink>
      <a:folHlink>
        <a:srgbClr val="989268"/>
      </a:folHlink>
    </a:clrScheme>
    <a:fontScheme name="Saddle">
      <a:maj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Saddle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Saddle.thmx</Template>
  <TotalTime>32730</TotalTime>
  <Words>1394</Words>
  <Application>Microsoft Macintosh PowerPoint</Application>
  <PresentationFormat>On-screen Show (4:3)</PresentationFormat>
  <Paragraphs>219</Paragraphs>
  <Slides>46</Slides>
  <Notes>0</Notes>
  <HiddenSlides>0</HiddenSlides>
  <MMClips>16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Saddle</vt:lpstr>
      <vt:lpstr>HORSE 2016</vt:lpstr>
      <vt:lpstr>HORSE 2016</vt:lpstr>
      <vt:lpstr>FIRE SAFETY</vt:lpstr>
      <vt:lpstr>WELCOME</vt:lpstr>
      <vt:lpstr>WELCOME</vt:lpstr>
      <vt:lpstr>SCHEDULE, part 1</vt:lpstr>
      <vt:lpstr>SCHEDULE, part 2</vt:lpstr>
      <vt:lpstr>In memoriam, Ed Young (1919-2016)</vt:lpstr>
      <vt:lpstr>“Horse” taxonomy and taxidermy </vt:lpstr>
      <vt:lpstr>What is a “horse”?</vt:lpstr>
      <vt:lpstr>Why is this important?</vt:lpstr>
      <vt:lpstr>Why is this important?</vt:lpstr>
      <vt:lpstr>Why is this important?</vt:lpstr>
      <vt:lpstr>Why is this important?</vt:lpstr>
      <vt:lpstr>Why is this important?</vt:lpstr>
      <vt:lpstr>On Taxonomy</vt:lpstr>
      <vt:lpstr>On taxonomy</vt:lpstr>
      <vt:lpstr>Clever Hans: A Model Metaphor</vt:lpstr>
      <vt:lpstr>Clever Hans: A Model Metaphor</vt:lpstr>
      <vt:lpstr>Clever Hans: A Model Metaphor</vt:lpstr>
      <vt:lpstr>Clever Hans: A Model Metaphor</vt:lpstr>
      <vt:lpstr>Other possible metaphors</vt:lpstr>
      <vt:lpstr>Similarities</vt:lpstr>
      <vt:lpstr>Similarities</vt:lpstr>
      <vt:lpstr>Clever Hans presents a methodology too!</vt:lpstr>
      <vt:lpstr>Is “horse” appropriate?</vt:lpstr>
      <vt:lpstr>http://xkcd.com/1720/ </vt:lpstr>
      <vt:lpstr>“Horse” is appropriate</vt:lpstr>
      <vt:lpstr>An example “horse”</vt:lpstr>
      <vt:lpstr>A music rhythm  recognition system</vt:lpstr>
      <vt:lpstr>Does this system really know how to identify and discriminate between:</vt:lpstr>
      <vt:lpstr>An intervention experiment</vt:lpstr>
      <vt:lpstr>An intervention experiment</vt:lpstr>
      <vt:lpstr>Intervention Results</vt:lpstr>
      <vt:lpstr>A music rhythm  recognition system</vt:lpstr>
      <vt:lpstr>A generation experiment</vt:lpstr>
      <vt:lpstr>Guess the rhythm</vt:lpstr>
      <vt:lpstr>Guess the rhythm</vt:lpstr>
      <vt:lpstr>A music rhythm  recognition system</vt:lpstr>
      <vt:lpstr>A music rhythm  recognition system</vt:lpstr>
      <vt:lpstr>One lurking cue</vt:lpstr>
      <vt:lpstr>Machines learn  the darndest things!</vt:lpstr>
      <vt:lpstr>On Taxidermy</vt:lpstr>
      <vt:lpstr>On Taxidermy</vt:lpstr>
      <vt:lpstr>On Taxidermy</vt:lpstr>
      <vt:lpstr>HORSE 2016</vt:lpstr>
    </vt:vector>
  </TitlesOfParts>
  <Company>QMUL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listening Research  with Experimental Design (MR.ED)</dc:title>
  <dc:creator>Bob Sturm</dc:creator>
  <cp:lastModifiedBy>Bob Sturm</cp:lastModifiedBy>
  <cp:revision>423</cp:revision>
  <dcterms:created xsi:type="dcterms:W3CDTF">2016-07-26T21:19:00Z</dcterms:created>
  <dcterms:modified xsi:type="dcterms:W3CDTF">2016-09-19T07:20:06Z</dcterms:modified>
</cp:coreProperties>
</file>